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4" r:id="rId3"/>
    <p:sldId id="1076" r:id="rId4"/>
    <p:sldId id="1042" r:id="rId5"/>
    <p:sldId id="1073" r:id="rId6"/>
    <p:sldId id="1070" r:id="rId7"/>
    <p:sldId id="1064" r:id="rId8"/>
    <p:sldId id="1063" r:id="rId9"/>
    <p:sldId id="271" r:id="rId10"/>
    <p:sldId id="1058" r:id="rId11"/>
    <p:sldId id="1071" r:id="rId12"/>
    <p:sldId id="1052" r:id="rId13"/>
    <p:sldId id="1054" r:id="rId14"/>
    <p:sldId id="1056" r:id="rId15"/>
    <p:sldId id="264" r:id="rId16"/>
    <p:sldId id="1057" r:id="rId17"/>
    <p:sldId id="1053" r:id="rId18"/>
    <p:sldId id="1074" r:id="rId19"/>
    <p:sldId id="1055" r:id="rId20"/>
    <p:sldId id="1044" r:id="rId21"/>
    <p:sldId id="1060" r:id="rId22"/>
    <p:sldId id="1059" r:id="rId23"/>
    <p:sldId id="1051" r:id="rId24"/>
    <p:sldId id="1061" r:id="rId25"/>
    <p:sldId id="1045" r:id="rId26"/>
    <p:sldId id="1072" r:id="rId27"/>
    <p:sldId id="1047" r:id="rId28"/>
    <p:sldId id="1048" r:id="rId29"/>
    <p:sldId id="1075" r:id="rId30"/>
    <p:sldId id="1050" r:id="rId31"/>
    <p:sldId id="1062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Noto Sans" panose="020B0502040504020204" pitchFamily="34"/>
      <p:regular r:id="rId36"/>
      <p:bold r:id="rId37"/>
      <p:italic r:id="rId38"/>
      <p:boldItalic r:id="rId39"/>
    </p:embeddedFont>
    <p:embeddedFont>
      <p:font typeface="Noto Sans SemBd" panose="020B0702040504020204" pitchFamily="34"/>
      <p:bold r:id="rId40"/>
      <p:boldItalic r:id="rId41"/>
    </p:embeddedFont>
    <p:embeddedFont>
      <p:font typeface="나눔스퀘어" panose="020B0600000101010101" pitchFamily="50" charset="-127"/>
      <p:regular r:id="rId42"/>
    </p:embeddedFont>
    <p:embeddedFont>
      <p:font typeface="바른돋움 1" panose="0202050302010102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369"/>
    <a:srgbClr val="0491C7"/>
    <a:srgbClr val="E6E6E6"/>
    <a:srgbClr val="E7E6E6"/>
    <a:srgbClr val="038EC2"/>
    <a:srgbClr val="24B9A3"/>
    <a:srgbClr val="A7BC7B"/>
    <a:srgbClr val="725663"/>
    <a:srgbClr val="5B96AD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>
        <p:scale>
          <a:sx n="66" d="100"/>
          <a:sy n="66" d="100"/>
        </p:scale>
        <p:origin x="1238" y="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pPr latinLnBrk="1"/>
          <a:endParaRPr lang="ko-KR" altLang="en-US"/>
        </a:p>
      </dgm:t>
      <dgm:extLst/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Ang="5400000" custScaleX="133128" custScaleY="133825" custLinFactNeighborX="3573" custLinFactNeighborY="14810"/>
      <dgm:spPr/>
      <dgm:t>
        <a:bodyPr/>
        <a:lstStyle/>
        <a:p>
          <a:pPr latinLnBrk="1"/>
          <a:endParaRPr lang="ko-KR" altLang="en-US"/>
        </a:p>
      </dgm:t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6EA15A-2915-4FBE-AD6D-1D21DB7AF42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3BE82A0-946F-4AB0-A218-7D2877052FAB}">
      <dgm:prSet phldrT="[텍스트]"/>
      <dgm:spPr/>
      <dgm:t>
        <a:bodyPr/>
        <a:lstStyle/>
        <a:p>
          <a:pPr latinLnBrk="1"/>
          <a:endParaRPr lang="ko-KR" altLang="en-US" dirty="0">
            <a:solidFill>
              <a:schemeClr val="bg1"/>
            </a:solidFill>
          </a:endParaRPr>
        </a:p>
      </dgm:t>
    </dgm:pt>
    <dgm:pt modelId="{F6F1BB86-D012-4CCE-B5C3-45D2925C15EB}" type="sibTrans" cxnId="{EC21B28B-958F-4535-ACF7-71D941583CF2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  <dgm:t>
        <a:bodyPr/>
        <a:lstStyle/>
        <a:p>
          <a:pPr latinLnBrk="1"/>
          <a:endParaRPr lang="ko-KR" altLang="en-US"/>
        </a:p>
      </dgm:t>
      <dgm:extLst/>
    </dgm:pt>
    <dgm:pt modelId="{748AE54E-41E6-475C-B0C7-8E5F399CA517}" type="parTrans" cxnId="{EC21B28B-958F-4535-ACF7-71D941583CF2}">
      <dgm:prSet/>
      <dgm:spPr/>
      <dgm:t>
        <a:bodyPr/>
        <a:lstStyle/>
        <a:p>
          <a:pPr latinLnBrk="1"/>
          <a:endParaRPr lang="ko-KR" altLang="en-US"/>
        </a:p>
      </dgm:t>
    </dgm:pt>
    <dgm:pt modelId="{91A48EC6-2932-4CCA-96CF-3705ED3F7AE1}" type="pres">
      <dgm:prSet presAssocID="{C16EA15A-2915-4FBE-AD6D-1D21DB7AF423}" presName="Name0" presStyleCnt="0">
        <dgm:presLayoutVars>
          <dgm:chMax val="7"/>
          <dgm:chPref val="7"/>
          <dgm:dir/>
        </dgm:presLayoutVars>
      </dgm:prSet>
      <dgm:spPr/>
    </dgm:pt>
    <dgm:pt modelId="{4593179F-A001-457A-9450-E4049D77F8BF}" type="pres">
      <dgm:prSet presAssocID="{C16EA15A-2915-4FBE-AD6D-1D21DB7AF423}" presName="Name1" presStyleCnt="0"/>
      <dgm:spPr/>
    </dgm:pt>
    <dgm:pt modelId="{CD95490E-09B3-4AA4-A916-2F63F7D56B77}" type="pres">
      <dgm:prSet presAssocID="{F6F1BB86-D012-4CCE-B5C3-45D2925C15EB}" presName="picture_1" presStyleCnt="0"/>
      <dgm:spPr/>
    </dgm:pt>
    <dgm:pt modelId="{9B5A16A4-A591-45A4-879F-9ABB305C1E47}" type="pres">
      <dgm:prSet presAssocID="{F6F1BB86-D012-4CCE-B5C3-45D2925C15EB}" presName="pictureRepeatNode" presStyleLbl="alignImgPlace1" presStyleIdx="0" presStyleCnt="1" custScaleX="129031" custScaleY="130857" custLinFactNeighborX="-3454" custLinFactNeighborY="2188"/>
      <dgm:spPr/>
      <dgm:t>
        <a:bodyPr/>
        <a:lstStyle/>
        <a:p>
          <a:pPr latinLnBrk="1"/>
          <a:endParaRPr lang="ko-KR" altLang="en-US"/>
        </a:p>
      </dgm:t>
    </dgm:pt>
    <dgm:pt modelId="{67C1230E-49C5-40C0-803B-883AC624818B}" type="pres">
      <dgm:prSet presAssocID="{53BE82A0-946F-4AB0-A218-7D2877052FAB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C636E02-1408-498D-A288-C07DFC62C098}" type="presOf" srcId="{53BE82A0-946F-4AB0-A218-7D2877052FAB}" destId="{67C1230E-49C5-40C0-803B-883AC624818B}" srcOrd="0" destOrd="0" presId="urn:microsoft.com/office/officeart/2008/layout/CircularPictureCallout"/>
    <dgm:cxn modelId="{D689BBBD-700C-4391-8A00-B33917998744}" type="presOf" srcId="{F6F1BB86-D012-4CCE-B5C3-45D2925C15EB}" destId="{9B5A16A4-A591-45A4-879F-9ABB305C1E47}" srcOrd="0" destOrd="0" presId="urn:microsoft.com/office/officeart/2008/layout/CircularPictureCallout"/>
    <dgm:cxn modelId="{EC21B28B-958F-4535-ACF7-71D941583CF2}" srcId="{C16EA15A-2915-4FBE-AD6D-1D21DB7AF423}" destId="{53BE82A0-946F-4AB0-A218-7D2877052FAB}" srcOrd="0" destOrd="0" parTransId="{748AE54E-41E6-475C-B0C7-8E5F399CA517}" sibTransId="{F6F1BB86-D012-4CCE-B5C3-45D2925C15EB}"/>
    <dgm:cxn modelId="{BE7E4BD7-BBAD-4426-9F5C-E309CE8E28F1}" type="presOf" srcId="{C16EA15A-2915-4FBE-AD6D-1D21DB7AF423}" destId="{91A48EC6-2932-4CCA-96CF-3705ED3F7AE1}" srcOrd="0" destOrd="0" presId="urn:microsoft.com/office/officeart/2008/layout/CircularPictureCallout"/>
    <dgm:cxn modelId="{14EB083A-216A-474B-875B-2A340C1F9049}" type="presParOf" srcId="{91A48EC6-2932-4CCA-96CF-3705ED3F7AE1}" destId="{4593179F-A001-457A-9450-E4049D77F8BF}" srcOrd="0" destOrd="0" presId="urn:microsoft.com/office/officeart/2008/layout/CircularPictureCallout"/>
    <dgm:cxn modelId="{43C84E35-D5D6-4EEB-8E89-D82E10C633A2}" type="presParOf" srcId="{4593179F-A001-457A-9450-E4049D77F8BF}" destId="{CD95490E-09B3-4AA4-A916-2F63F7D56B77}" srcOrd="0" destOrd="0" presId="urn:microsoft.com/office/officeart/2008/layout/CircularPictureCallout"/>
    <dgm:cxn modelId="{6F83F49D-6501-4D80-BE26-56548417242D}" type="presParOf" srcId="{CD95490E-09B3-4AA4-A916-2F63F7D56B77}" destId="{9B5A16A4-A591-45A4-879F-9ABB305C1E47}" srcOrd="0" destOrd="0" presId="urn:microsoft.com/office/officeart/2008/layout/CircularPictureCallout"/>
    <dgm:cxn modelId="{D39896D5-A5DB-4EB3-82D2-24E07241C473}" type="presParOf" srcId="{4593179F-A001-457A-9450-E4049D77F8BF}" destId="{67C1230E-49C5-40C0-803B-883AC624818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pPr latinLnBrk="1"/>
          <a:endParaRPr lang="ko-KR" altLang="en-US"/>
        </a:p>
      </dgm:t>
      <dgm:extLst/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37795" custScaleY="135286" custLinFactNeighborX="7309" custLinFactNeighborY="12394"/>
      <dgm:spPr/>
      <dgm:t>
        <a:bodyPr/>
        <a:lstStyle/>
        <a:p>
          <a:pPr latinLnBrk="1"/>
          <a:endParaRPr lang="ko-KR" altLang="en-US"/>
        </a:p>
      </dgm:t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36121E-1552-487F-9936-230A1AA446F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7D89973-4395-4B2A-BEB4-FDA4B95BDF39}">
      <dgm:prSet phldrT="[텍스트]"/>
      <dgm:spPr/>
      <dgm:t>
        <a:bodyPr/>
        <a:lstStyle/>
        <a:p>
          <a:pPr latinLnBrk="1"/>
          <a:endParaRPr lang="ko-KR" altLang="en-US" dirty="0"/>
        </a:p>
      </dgm:t>
    </dgm:pt>
    <dgm:pt modelId="{859AAA88-B010-4AE3-85F1-20717940C037}" type="sibTrans" cxnId="{24F0F4B7-7303-4FCE-9264-499B951EB30F}">
      <dgm:prSet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pPr latinLnBrk="1"/>
          <a:endParaRPr lang="ko-KR" altLang="en-US"/>
        </a:p>
      </dgm:t>
      <dgm:extLst/>
    </dgm:pt>
    <dgm:pt modelId="{F8B08999-56CA-40F5-A288-8D23EAA2BCE4}" type="parTrans" cxnId="{24F0F4B7-7303-4FCE-9264-499B951EB30F}">
      <dgm:prSet/>
      <dgm:spPr/>
      <dgm:t>
        <a:bodyPr/>
        <a:lstStyle/>
        <a:p>
          <a:pPr latinLnBrk="1"/>
          <a:endParaRPr lang="ko-KR" altLang="en-US"/>
        </a:p>
      </dgm:t>
    </dgm:pt>
    <dgm:pt modelId="{ACB29CBF-CED8-4F54-981D-C87D4397C8D9}" type="pres">
      <dgm:prSet presAssocID="{2D36121E-1552-487F-9936-230A1AA446F1}" presName="Name0" presStyleCnt="0">
        <dgm:presLayoutVars>
          <dgm:chMax val="7"/>
          <dgm:chPref val="7"/>
          <dgm:dir/>
        </dgm:presLayoutVars>
      </dgm:prSet>
      <dgm:spPr/>
    </dgm:pt>
    <dgm:pt modelId="{A4397850-1B2D-41B6-986D-E5AFD30BE553}" type="pres">
      <dgm:prSet presAssocID="{2D36121E-1552-487F-9936-230A1AA446F1}" presName="Name1" presStyleCnt="0"/>
      <dgm:spPr/>
    </dgm:pt>
    <dgm:pt modelId="{C30AB994-AB65-4D57-8CE8-023DE0173575}" type="pres">
      <dgm:prSet presAssocID="{859AAA88-B010-4AE3-85F1-20717940C037}" presName="picture_1" presStyleCnt="0"/>
      <dgm:spPr/>
    </dgm:pt>
    <dgm:pt modelId="{B79449B8-D2C5-459C-BE5F-E57659233D78}" type="pres">
      <dgm:prSet presAssocID="{859AAA88-B010-4AE3-85F1-20717940C037}" presName="pictureRepeatNode" presStyleLbl="alignImgPlace1" presStyleIdx="0" presStyleCnt="1" custScaleX="128965" custScaleY="133825" custLinFactNeighborX="3483" custLinFactNeighborY="19355"/>
      <dgm:spPr/>
      <dgm:t>
        <a:bodyPr/>
        <a:lstStyle/>
        <a:p>
          <a:pPr latinLnBrk="1"/>
          <a:endParaRPr lang="ko-KR" altLang="en-US"/>
        </a:p>
      </dgm:t>
    </dgm:pt>
    <dgm:pt modelId="{9E7D4AAA-46A8-47C2-8A36-C4344B073FFE}" type="pres">
      <dgm:prSet presAssocID="{87D89973-4395-4B2A-BEB4-FDA4B95BDF39}" presName="text_1" presStyleLbl="node1" presStyleIdx="0" presStyleCnt="0" custLinFactY="12724" custLinFactNeighborX="-98201" custLinFactNeighborY="10000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4F0F4B7-7303-4FCE-9264-499B951EB30F}" srcId="{2D36121E-1552-487F-9936-230A1AA446F1}" destId="{87D89973-4395-4B2A-BEB4-FDA4B95BDF39}" srcOrd="0" destOrd="0" parTransId="{F8B08999-56CA-40F5-A288-8D23EAA2BCE4}" sibTransId="{859AAA88-B010-4AE3-85F1-20717940C037}"/>
    <dgm:cxn modelId="{D7677CE9-FAD7-4C0A-91E7-8A173FF63D50}" type="presOf" srcId="{87D89973-4395-4B2A-BEB4-FDA4B95BDF39}" destId="{9E7D4AAA-46A8-47C2-8A36-C4344B073FFE}" srcOrd="0" destOrd="0" presId="urn:microsoft.com/office/officeart/2008/layout/CircularPictureCallout"/>
    <dgm:cxn modelId="{0512E339-4B56-4E8A-A911-1323F163756C}" type="presOf" srcId="{2D36121E-1552-487F-9936-230A1AA446F1}" destId="{ACB29CBF-CED8-4F54-981D-C87D4397C8D9}" srcOrd="0" destOrd="0" presId="urn:microsoft.com/office/officeart/2008/layout/CircularPictureCallout"/>
    <dgm:cxn modelId="{52754F04-4861-4D25-9EBE-17C100DBDDEE}" type="presOf" srcId="{859AAA88-B010-4AE3-85F1-20717940C037}" destId="{B79449B8-D2C5-459C-BE5F-E57659233D78}" srcOrd="0" destOrd="0" presId="urn:microsoft.com/office/officeart/2008/layout/CircularPictureCallout"/>
    <dgm:cxn modelId="{69AEC962-8B14-4C90-80B1-F5E7FE3E7756}" type="presParOf" srcId="{ACB29CBF-CED8-4F54-981D-C87D4397C8D9}" destId="{A4397850-1B2D-41B6-986D-E5AFD30BE553}" srcOrd="0" destOrd="0" presId="urn:microsoft.com/office/officeart/2008/layout/CircularPictureCallout"/>
    <dgm:cxn modelId="{9843E576-45AD-410C-8FE4-381B48A6C946}" type="presParOf" srcId="{A4397850-1B2D-41B6-986D-E5AFD30BE553}" destId="{C30AB994-AB65-4D57-8CE8-023DE0173575}" srcOrd="0" destOrd="0" presId="urn:microsoft.com/office/officeart/2008/layout/CircularPictureCallout"/>
    <dgm:cxn modelId="{A6A154AF-D997-4D1A-907E-7C13B83A8022}" type="presParOf" srcId="{C30AB994-AB65-4D57-8CE8-023DE0173575}" destId="{B79449B8-D2C5-459C-BE5F-E57659233D78}" srcOrd="0" destOrd="0" presId="urn:microsoft.com/office/officeart/2008/layout/CircularPictureCallout"/>
    <dgm:cxn modelId="{B4D6663F-5734-41A8-99BD-2A248821513B}" type="presParOf" srcId="{A4397850-1B2D-41B6-986D-E5AFD30BE553}" destId="{9E7D4AAA-46A8-47C2-8A36-C4344B073FFE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 rot="5400000">
          <a:off x="479414" y="451896"/>
          <a:ext cx="1724539" cy="1733568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66730" y="1648864"/>
          <a:ext cx="829055" cy="42748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100" kern="1200" dirty="0"/>
        </a:p>
      </dsp:txBody>
      <dsp:txXfrm>
        <a:off x="66730" y="1648864"/>
        <a:ext cx="829055" cy="427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A16A4-A591-45A4-879F-9ABB305C1E47}">
      <dsp:nvSpPr>
        <dsp:cNvPr id="0" name=""/>
        <dsp:cNvSpPr/>
      </dsp:nvSpPr>
      <dsp:spPr>
        <a:xfrm>
          <a:off x="436842" y="186986"/>
          <a:ext cx="1759766" cy="17846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1230E-49C5-40C0-803B-883AC624818B}">
      <dsp:nvSpPr>
        <dsp:cNvPr id="0" name=""/>
        <dsp:cNvSpPr/>
      </dsp:nvSpPr>
      <dsp:spPr>
        <a:xfrm>
          <a:off x="927406" y="1091759"/>
          <a:ext cx="872852" cy="4500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200" kern="1200" dirty="0">
            <a:solidFill>
              <a:schemeClr val="bg1"/>
            </a:solidFill>
          </a:endParaRPr>
        </a:p>
      </dsp:txBody>
      <dsp:txXfrm>
        <a:off x="927406" y="1091759"/>
        <a:ext cx="872852" cy="4500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497582" y="411136"/>
          <a:ext cx="1784995" cy="1752494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66730" y="1648864"/>
          <a:ext cx="829055" cy="42748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100" kern="1200" dirty="0"/>
        </a:p>
      </dsp:txBody>
      <dsp:txXfrm>
        <a:off x="66730" y="1648864"/>
        <a:ext cx="829055" cy="4274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449B8-D2C5-459C-BE5F-E57659233D78}">
      <dsp:nvSpPr>
        <dsp:cNvPr id="0" name=""/>
        <dsp:cNvSpPr/>
      </dsp:nvSpPr>
      <dsp:spPr>
        <a:xfrm>
          <a:off x="505212" y="510772"/>
          <a:ext cx="1670611" cy="1733568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D4AAA-46A8-47C2-8A36-C4344B073FFE}">
      <dsp:nvSpPr>
        <dsp:cNvPr id="0" name=""/>
        <dsp:cNvSpPr/>
      </dsp:nvSpPr>
      <dsp:spPr>
        <a:xfrm>
          <a:off x="66730" y="1648864"/>
          <a:ext cx="829055" cy="42748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100" kern="1200" dirty="0"/>
        </a:p>
      </dsp:txBody>
      <dsp:txXfrm>
        <a:off x="66730" y="1648864"/>
        <a:ext cx="829055" cy="427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51E6A-7582-4F28-88F0-74928B3BEE08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252A1-2210-4C72-A9BC-971C182DD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4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350A0-C6BD-45D5-A5D5-45B2BD190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6071DE-0D6E-4B9B-8DF2-A138D0E86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FD1D16-7C48-4A94-9AAE-4FA7CB2A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74BAB-2102-484E-8CFC-DCB0B627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BA7DC-D1E4-4F8E-9BE5-6EAEA94D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74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5F75A-8FAB-457C-A471-23855F1E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99D788-96F9-428B-9759-1EDF10469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7EACC-3427-4999-B584-B8BF905C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9D3B46-9741-4662-A125-99843587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F9F62-D0DA-461E-AB4C-2281C9FD0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29DC7F-93A1-4C3F-A50D-16A2AEDA4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6EBF53-1794-4D23-B20B-6DF83F7D6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D91DA-4AB5-467C-AD7E-A0E058DC0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73967-A620-4E98-8ABC-4878784FD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66AF42-C79E-4581-9241-5408CCA71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89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F51F9-BD39-4E67-BB16-2E75C8FF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5DEEA9-7FFD-43F3-B767-A81022A6A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1CAEA-D0D8-4E8C-8DFC-CDD0D53DE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63C46E-26CC-4CAB-99A0-9772B166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92D99-EA57-4447-B80D-56E4C327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28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AAA4-7A73-4654-9D8D-3B6227BC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A6DD22-1C16-4B7A-A274-EC4D72FF6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946F71-407B-4B7A-8F6D-870CF789D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78E5C-679D-4DAB-8274-B9BA71DB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8E57A-16C4-47F3-A668-E5C0A40B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8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780D0-C0DB-4136-B9D4-DE43EC9F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45F26-BF76-4302-A734-23C44A769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836CCA-A5F8-476E-9184-3DF082C5E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325CDC-7619-4283-A6BD-63776A61E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2495BC-7B74-4D09-A567-0A7DF712D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92E0F9-0258-4415-891B-849DC403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6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69FB-8299-42D6-9483-3355F8CA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20760B-7EA6-4B7D-B5B7-863A920F0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BA4F2D-B7B3-4B58-87B0-AA5CB4D6E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7DF850-31F9-492C-92CA-A57F06D61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08FC566-5299-4E5E-96B1-43947292E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872D93-C3BD-49B7-963B-4B905BF7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8E0854-24BA-46AB-A1F1-6BCDFE3F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B39597-0010-472C-94B2-32787231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77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DCA42-54B2-443E-BDF0-387510095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F21940-705B-4977-B126-50A98CD9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D187FA-D3B3-4A14-9383-A086AD03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155710-47A1-46AD-93B1-D22238FF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8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062ADF-7165-4A01-9626-0045C889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066232-A212-4181-9B65-0D43E9034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8AB94-A681-41D8-9F8D-476E73BF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B0411-05E8-4368-8EDC-1C2A8AB2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69032B-326D-4E93-9549-BF339CA57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70C48-76B9-4FEC-A02E-72C405AFE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101874-FF28-4F8E-AEDA-A3A1B650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21930C-4673-4EBF-B7E4-17593FE5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3B6A0-E8D8-42E8-9CFF-206F43A07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519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D1E88-A42E-4630-AD11-B9D904466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35E742-E38D-4208-BC6E-E53294057F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A8B494-80F5-4011-8748-169CD6CB6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5FB2A2-6336-4165-8DCA-D1C99582E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C8E3F8-F2BE-47DC-8770-023F0FA6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74EC0E-7856-483D-972D-DDDE49974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77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1482DC-A50E-4CA8-9341-5056E11C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0B16A3-5099-46F5-9A62-8D626BD84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88CBA-A840-4BE9-8798-DBFECD0C30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902CD-D013-49E3-A3A7-D4A0AF0CF44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49B535-0488-4C79-97C1-D301A5AEC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BAB77-9849-4382-A02B-BF25ED2E7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1612D-62BE-4B96-B0D7-04808D3D1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87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hyperlink" Target="https://nbviewer.jupyter.org/github/python-visualization/folium_contrib/blob/master/notebooks/ClusteredMarker_and_FeatureGroup.ipynb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1679674C-2436-4D4C-8A24-85D683C85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17702" r="299" b="11419"/>
          <a:stretch/>
        </p:blipFill>
        <p:spPr>
          <a:xfrm>
            <a:off x="44730" y="7633"/>
            <a:ext cx="12155657" cy="4399737"/>
          </a:xfrm>
          <a:prstGeom prst="parallelogram">
            <a:avLst>
              <a:gd name="adj" fmla="val 0"/>
            </a:avLst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95154A-AB1F-41D0-923D-72FA2599785B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731625" cy="143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A36C548-72E9-4F77-8D39-F05841CF86E5}"/>
              </a:ext>
            </a:extLst>
          </p:cNvPr>
          <p:cNvSpPr/>
          <p:nvPr/>
        </p:nvSpPr>
        <p:spPr>
          <a:xfrm rot="5400000">
            <a:off x="289678" y="1672893"/>
            <a:ext cx="1684785" cy="2264144"/>
          </a:xfrm>
          <a:prstGeom prst="triangle">
            <a:avLst>
              <a:gd name="adj" fmla="val 41256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137DD2C2-3B19-4F84-ADC5-241092C14234}"/>
              </a:ext>
            </a:extLst>
          </p:cNvPr>
          <p:cNvSpPr/>
          <p:nvPr/>
        </p:nvSpPr>
        <p:spPr>
          <a:xfrm rot="5400000">
            <a:off x="1120157" y="-1120154"/>
            <a:ext cx="1962568" cy="4202884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rgbClr val="24B9A3"/>
              </a:gs>
              <a:gs pos="100000">
                <a:srgbClr val="1CA894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24B9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BFB1B5D-7440-43B2-85B6-805697C0F655}"/>
              </a:ext>
            </a:extLst>
          </p:cNvPr>
          <p:cNvSpPr/>
          <p:nvPr/>
        </p:nvSpPr>
        <p:spPr>
          <a:xfrm>
            <a:off x="2731625" y="4386869"/>
            <a:ext cx="9513492" cy="2484000"/>
          </a:xfrm>
          <a:custGeom>
            <a:avLst/>
            <a:gdLst>
              <a:gd name="connsiteX0" fmla="*/ 0 w 8617789"/>
              <a:gd name="connsiteY0" fmla="*/ 2803585 h 2812211"/>
              <a:gd name="connsiteX1" fmla="*/ 5279366 w 8617789"/>
              <a:gd name="connsiteY1" fmla="*/ 0 h 2812211"/>
              <a:gd name="connsiteX2" fmla="*/ 8591910 w 8617789"/>
              <a:gd name="connsiteY2" fmla="*/ 1017917 h 2812211"/>
              <a:gd name="connsiteX3" fmla="*/ 8617789 w 8617789"/>
              <a:gd name="connsiteY3" fmla="*/ 2812211 h 2812211"/>
              <a:gd name="connsiteX4" fmla="*/ 0 w 8617789"/>
              <a:gd name="connsiteY4" fmla="*/ 2803585 h 28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17789" h="2812211">
                <a:moveTo>
                  <a:pt x="0" y="2803585"/>
                </a:moveTo>
                <a:lnTo>
                  <a:pt x="5279366" y="0"/>
                </a:lnTo>
                <a:lnTo>
                  <a:pt x="8591910" y="1017917"/>
                </a:lnTo>
                <a:lnTo>
                  <a:pt x="8617789" y="2812211"/>
                </a:lnTo>
                <a:lnTo>
                  <a:pt x="0" y="2803585"/>
                </a:lnTo>
                <a:close/>
              </a:path>
            </a:pathLst>
          </a:custGeom>
          <a:solidFill>
            <a:srgbClr val="0491C7"/>
          </a:solidFill>
          <a:ln>
            <a:solidFill>
              <a:srgbClr val="0491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EC7D38C4-D302-43FF-9CDB-B53EEE12D2CF}"/>
              </a:ext>
            </a:extLst>
          </p:cNvPr>
          <p:cNvSpPr/>
          <p:nvPr/>
        </p:nvSpPr>
        <p:spPr>
          <a:xfrm rot="16200000">
            <a:off x="9190156" y="2305513"/>
            <a:ext cx="2326516" cy="3677180"/>
          </a:xfrm>
          <a:prstGeom prst="triangle">
            <a:avLst>
              <a:gd name="adj" fmla="val 39045"/>
            </a:avLst>
          </a:prstGeom>
          <a:solidFill>
            <a:srgbClr val="24B9A3"/>
          </a:solidFill>
          <a:ln>
            <a:solidFill>
              <a:srgbClr val="24B9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5E7992DF-C725-4300-8226-4C9A46C0A24F}"/>
              </a:ext>
            </a:extLst>
          </p:cNvPr>
          <p:cNvSpPr/>
          <p:nvPr/>
        </p:nvSpPr>
        <p:spPr>
          <a:xfrm rot="10800000">
            <a:off x="4202883" y="-1"/>
            <a:ext cx="7997504" cy="2239862"/>
          </a:xfrm>
          <a:prstGeom prst="triangle">
            <a:avLst>
              <a:gd name="adj" fmla="val 0"/>
            </a:avLst>
          </a:prstGeom>
          <a:gradFill flip="none" rotWithShape="1">
            <a:gsLst>
              <a:gs pos="77000">
                <a:srgbClr val="0491C7"/>
              </a:gs>
              <a:gs pos="0">
                <a:srgbClr val="24B9A3"/>
              </a:gs>
              <a:gs pos="100000">
                <a:srgbClr val="0491C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38573-AF33-4921-BF66-1F9869542EB9}"/>
              </a:ext>
            </a:extLst>
          </p:cNvPr>
          <p:cNvSpPr txBox="1"/>
          <p:nvPr/>
        </p:nvSpPr>
        <p:spPr>
          <a:xfrm>
            <a:off x="7771272" y="4900081"/>
            <a:ext cx="35642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Team</a:t>
            </a:r>
            <a:r>
              <a:rPr lang="ko-KR" altLang="en-US" sz="24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  <a:r>
              <a:rPr lang="en-US" altLang="ko-KR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/>
            </a:r>
            <a:br>
              <a:rPr lang="en-US" altLang="ko-KR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SUNGJAE MIN SANGMIN LEE</a:t>
            </a:r>
          </a:p>
          <a:p>
            <a:r>
              <a:rPr lang="en-US" altLang="ko-KR" sz="1600" b="1" dirty="0">
                <a:solidFill>
                  <a:srgbClr val="FFFF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HYUNJAE LEE</a:t>
            </a:r>
            <a:r>
              <a:rPr lang="en-US" altLang="ko-KR" sz="1600" dirty="0">
                <a:solidFill>
                  <a:srgbClr val="FFFF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 </a:t>
            </a:r>
            <a:r>
              <a:rPr lang="en-US" altLang="ko-KR" sz="1600" b="1" dirty="0">
                <a:solidFill>
                  <a:srgbClr val="FFFF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SEOKCHEON JU</a:t>
            </a:r>
            <a:endParaRPr lang="ko-KR" altLang="en-US" sz="1600" dirty="0">
              <a:solidFill>
                <a:srgbClr val="FFFF00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05D66E6-735F-401F-A833-ED562A742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5967" y="6404958"/>
            <a:ext cx="381033" cy="396274"/>
          </a:xfrm>
          <a:prstGeom prst="rect">
            <a:avLst/>
          </a:prstGeom>
        </p:spPr>
      </p:pic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E2D45EB3-A76D-416F-9E26-EFF1F883EC0F}"/>
              </a:ext>
            </a:extLst>
          </p:cNvPr>
          <p:cNvSpPr/>
          <p:nvPr/>
        </p:nvSpPr>
        <p:spPr>
          <a:xfrm>
            <a:off x="-2" y="2639094"/>
            <a:ext cx="8514826" cy="4211274"/>
          </a:xfrm>
          <a:custGeom>
            <a:avLst/>
            <a:gdLst>
              <a:gd name="connsiteX0" fmla="*/ 2223083 w 8514826"/>
              <a:gd name="connsiteY0" fmla="*/ 0 h 4211274"/>
              <a:gd name="connsiteX1" fmla="*/ 8514826 w 8514826"/>
              <a:gd name="connsiteY1" fmla="*/ 1770077 h 4211274"/>
              <a:gd name="connsiteX2" fmla="*/ 2701255 w 8514826"/>
              <a:gd name="connsiteY2" fmla="*/ 4211274 h 4211274"/>
              <a:gd name="connsiteX3" fmla="*/ 0 w 8514826"/>
              <a:gd name="connsiteY3" fmla="*/ 4211274 h 4211274"/>
              <a:gd name="connsiteX4" fmla="*/ 0 w 8514826"/>
              <a:gd name="connsiteY4" fmla="*/ 1015068 h 4211274"/>
              <a:gd name="connsiteX5" fmla="*/ 2223083 w 8514826"/>
              <a:gd name="connsiteY5" fmla="*/ 0 h 421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14826" h="4211274">
                <a:moveTo>
                  <a:pt x="2223083" y="0"/>
                </a:moveTo>
                <a:lnTo>
                  <a:pt x="8514826" y="1770077"/>
                </a:lnTo>
                <a:lnTo>
                  <a:pt x="2701255" y="4211274"/>
                </a:lnTo>
                <a:lnTo>
                  <a:pt x="0" y="4211274"/>
                </a:lnTo>
                <a:lnTo>
                  <a:pt x="0" y="1015068"/>
                </a:lnTo>
                <a:lnTo>
                  <a:pt x="22230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10137-013C-415E-A0C2-3DFD14848A0B}"/>
              </a:ext>
            </a:extLst>
          </p:cNvPr>
          <p:cNvSpPr txBox="1"/>
          <p:nvPr/>
        </p:nvSpPr>
        <p:spPr>
          <a:xfrm>
            <a:off x="645297" y="3321130"/>
            <a:ext cx="42986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rgbClr val="40404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</a:t>
            </a:r>
            <a:r>
              <a:rPr lang="en-US" altLang="ko-KR" sz="6600" b="1" dirty="0">
                <a:solidFill>
                  <a:srgbClr val="038EC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MAP</a:t>
            </a:r>
          </a:p>
          <a:p>
            <a:endParaRPr lang="ko-KR" altLang="en-US" sz="1400" b="1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FE27F-2F57-4E5B-ADCA-B61302A50287}"/>
              </a:ext>
            </a:extLst>
          </p:cNvPr>
          <p:cNvSpPr txBox="1"/>
          <p:nvPr/>
        </p:nvSpPr>
        <p:spPr>
          <a:xfrm>
            <a:off x="663467" y="4371631"/>
            <a:ext cx="7690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 SIMPLE USER DATA-DRIVEN MAP-ANALYZING TOOL BASED ON FOLIUM</a:t>
            </a:r>
            <a:endParaRPr lang="en-US" altLang="ko-KR" sz="4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ko-KR" altLang="en-US" sz="14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1089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005FA5D-5A4B-4FF2-A46C-765F7B725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123178"/>
              </p:ext>
            </p:extLst>
          </p:nvPr>
        </p:nvGraphicFramePr>
        <p:xfrm>
          <a:off x="791310" y="1209828"/>
          <a:ext cx="10609381" cy="516784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283916">
                  <a:extLst>
                    <a:ext uri="{9D8B030D-6E8A-4147-A177-3AD203B41FA5}">
                      <a16:colId xmlns:a16="http://schemas.microsoft.com/office/drawing/2014/main" val="4051960357"/>
                    </a:ext>
                  </a:extLst>
                </a:gridCol>
                <a:gridCol w="1665093">
                  <a:extLst>
                    <a:ext uri="{9D8B030D-6E8A-4147-A177-3AD203B41FA5}">
                      <a16:colId xmlns:a16="http://schemas.microsoft.com/office/drawing/2014/main" val="1925794972"/>
                    </a:ext>
                  </a:extLst>
                </a:gridCol>
                <a:gridCol w="1665093">
                  <a:extLst>
                    <a:ext uri="{9D8B030D-6E8A-4147-A177-3AD203B41FA5}">
                      <a16:colId xmlns:a16="http://schemas.microsoft.com/office/drawing/2014/main" val="521484042"/>
                    </a:ext>
                  </a:extLst>
                </a:gridCol>
                <a:gridCol w="1665093">
                  <a:extLst>
                    <a:ext uri="{9D8B030D-6E8A-4147-A177-3AD203B41FA5}">
                      <a16:colId xmlns:a16="http://schemas.microsoft.com/office/drawing/2014/main" val="648703133"/>
                    </a:ext>
                  </a:extLst>
                </a:gridCol>
                <a:gridCol w="1665093">
                  <a:extLst>
                    <a:ext uri="{9D8B030D-6E8A-4147-A177-3AD203B41FA5}">
                      <a16:colId xmlns:a16="http://schemas.microsoft.com/office/drawing/2014/main" val="3947152768"/>
                    </a:ext>
                  </a:extLst>
                </a:gridCol>
                <a:gridCol w="1665093">
                  <a:extLst>
                    <a:ext uri="{9D8B030D-6E8A-4147-A177-3AD203B41FA5}">
                      <a16:colId xmlns:a16="http://schemas.microsoft.com/office/drawing/2014/main" val="3063589734"/>
                    </a:ext>
                  </a:extLst>
                </a:gridCol>
              </a:tblGrid>
              <a:tr h="46791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QGiS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WEKA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Rapidminer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Knime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VAMAP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15471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Data Preprocessing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9928204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Data Visualization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446144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Provide Map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4601230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Open Source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568082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Deal with Excel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074714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User data Input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138155"/>
                  </a:ext>
                </a:extLst>
              </a:tr>
              <a:tr h="4842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Data Relationship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866642"/>
                  </a:ext>
                </a:extLst>
              </a:tr>
              <a:tr h="65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Calculate Data Value with Weight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6684147"/>
                  </a:ext>
                </a:extLst>
              </a:tr>
              <a:tr h="655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Data Form designation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X</a:t>
                      </a:r>
                      <a:endParaRPr lang="ko-KR" altLang="en-US" sz="1800" dirty="0"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C00000"/>
                          </a:solidFill>
                          <a:latin typeface="Noto Sans" panose="020B0502040504020204" pitchFamily="34"/>
                          <a:ea typeface="Noto Sans" panose="020B0502040504020204" pitchFamily="34"/>
                          <a:cs typeface="Noto Sans" panose="020B0502040504020204" pitchFamily="34"/>
                        </a:rPr>
                        <a:t>O</a:t>
                      </a:r>
                      <a:endParaRPr lang="ko-KR" altLang="en-US" sz="1800" b="1" dirty="0">
                        <a:solidFill>
                          <a:srgbClr val="C00000"/>
                        </a:solidFill>
                        <a:latin typeface="Noto Sans" panose="020B0502040504020204" pitchFamily="34"/>
                        <a:cs typeface="Noto Sans" panose="020B0502040504020204" pitchFamily="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659973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405965AE-A7CB-466C-B552-CD0671A417D2}"/>
              </a:ext>
            </a:extLst>
          </p:cNvPr>
          <p:cNvSpPr txBox="1">
            <a:spLocks/>
          </p:cNvSpPr>
          <p:nvPr/>
        </p:nvSpPr>
        <p:spPr>
          <a:xfrm>
            <a:off x="125376" y="138543"/>
            <a:ext cx="4588933" cy="58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pc="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Already </a:t>
            </a:r>
            <a:r>
              <a:rPr lang="en-US" altLang="ko-KR" sz="2400" b="1" spc="6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developed?</a:t>
            </a:r>
            <a:endParaRPr lang="ko-KR" altLang="en-US" sz="2400" b="1" spc="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E59C35-6080-4144-A3F9-4BA3703208B6}"/>
              </a:ext>
            </a:extLst>
          </p:cNvPr>
          <p:cNvCxnSpPr>
            <a:cxnSpLocks/>
          </p:cNvCxnSpPr>
          <p:nvPr/>
        </p:nvCxnSpPr>
        <p:spPr>
          <a:xfrm>
            <a:off x="0" y="721462"/>
            <a:ext cx="7200000" cy="0"/>
          </a:xfrm>
          <a:prstGeom prst="line">
            <a:avLst/>
          </a:prstGeom>
          <a:ln w="38100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9652FE58-9C03-4E33-A1E6-6174E60FA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3151" y="381539"/>
            <a:ext cx="326849" cy="3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2600587" cy="6858000"/>
            <a:chOff x="0" y="0"/>
            <a:chExt cx="2600587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557B9A-75CF-48ED-9220-779FC9C19512}"/>
                </a:ext>
              </a:extLst>
            </p:cNvPr>
            <p:cNvSpPr/>
            <p:nvPr/>
          </p:nvSpPr>
          <p:spPr>
            <a:xfrm>
              <a:off x="0" y="0"/>
              <a:ext cx="2600587" cy="6858000"/>
            </a:xfrm>
            <a:prstGeom prst="rect">
              <a:avLst/>
            </a:prstGeom>
            <a:solidFill>
              <a:srgbClr val="24B9A3"/>
            </a:solidFill>
            <a:ln>
              <a:solidFill>
                <a:srgbClr val="24B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 rot="10800000">
              <a:off x="1677257" y="173973"/>
              <a:ext cx="923330" cy="6248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206242-4E44-4D70-8555-FA6393A0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01" y="6339643"/>
              <a:ext cx="381033" cy="396274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CD5F25A-3A38-4AFD-AB62-E891A321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/>
          <a:stretch/>
        </p:blipFill>
        <p:spPr>
          <a:xfrm>
            <a:off x="3113591" y="398477"/>
            <a:ext cx="8572659" cy="60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1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020E99-351A-4FCD-8F8E-4FC5132A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1" y="1795748"/>
            <a:ext cx="9005951" cy="3266503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F3C57A-04E0-4EE1-BC38-145304B8E9AE}"/>
              </a:ext>
            </a:extLst>
          </p:cNvPr>
          <p:cNvSpPr/>
          <p:nvPr/>
        </p:nvSpPr>
        <p:spPr>
          <a:xfrm>
            <a:off x="2007850" y="1555073"/>
            <a:ext cx="4088150" cy="3747854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30831" y="196186"/>
            <a:ext cx="9129751" cy="577317"/>
            <a:chOff x="230831" y="228026"/>
            <a:chExt cx="9129751" cy="577317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54D34E02-004F-4771-9525-4535648AAF8E}"/>
                </a:ext>
              </a:extLst>
            </p:cNvPr>
            <p:cNvSpPr txBox="1">
              <a:spLocks/>
            </p:cNvSpPr>
            <p:nvPr/>
          </p:nvSpPr>
          <p:spPr>
            <a:xfrm>
              <a:off x="230831" y="228026"/>
              <a:ext cx="4534806" cy="5773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ko-KR" sz="2800" b="1" dirty="0">
                  <a:latin typeface="Noto Sans" panose="020B0502040504020204" pitchFamily="34"/>
                </a:rPr>
                <a:t>1. Road data preprocessing</a:t>
              </a:r>
              <a:endParaRPr lang="ko-KR" altLang="en-US" sz="2400" b="1" dirty="0">
                <a:latin typeface="Noto Sans" panose="020B0502040504020204" pitchFamily="34"/>
              </a:endParaRPr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9D1B1A92-69A7-4B37-8B9C-624B030D793D}"/>
                </a:ext>
              </a:extLst>
            </p:cNvPr>
            <p:cNvSpPr txBox="1">
              <a:spLocks/>
            </p:cNvSpPr>
            <p:nvPr/>
          </p:nvSpPr>
          <p:spPr>
            <a:xfrm>
              <a:off x="6867653" y="228026"/>
              <a:ext cx="2492929" cy="5767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altLang="ko-KR" sz="2000" dirty="0">
                  <a:latin typeface="Noto Sans" panose="020B0502040504020204" pitchFamily="34"/>
                </a:rPr>
                <a:t>Focused on utility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15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A19480-FD01-4AE5-AB89-F16E3D67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743" y="1393541"/>
            <a:ext cx="4534806" cy="4600528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F7957DF-9C96-4C9E-ACB3-086D6E27A78F}"/>
              </a:ext>
            </a:extLst>
          </p:cNvPr>
          <p:cNvSpPr/>
          <p:nvPr/>
        </p:nvSpPr>
        <p:spPr>
          <a:xfrm>
            <a:off x="2306796" y="1193091"/>
            <a:ext cx="5132699" cy="4800978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0831" y="196186"/>
            <a:ext cx="9129751" cy="577317"/>
            <a:chOff x="230831" y="228026"/>
            <a:chExt cx="9129751" cy="577317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54D34E02-004F-4771-9525-4535648AAF8E}"/>
                </a:ext>
              </a:extLst>
            </p:cNvPr>
            <p:cNvSpPr txBox="1">
              <a:spLocks/>
            </p:cNvSpPr>
            <p:nvPr/>
          </p:nvSpPr>
          <p:spPr>
            <a:xfrm>
              <a:off x="230831" y="228026"/>
              <a:ext cx="4534806" cy="5773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1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altLang="ko-KR" sz="2800" b="1" dirty="0">
                  <a:latin typeface="Noto Sans" panose="020B0502040504020204" pitchFamily="34"/>
                </a:rPr>
                <a:t>1. Road data preprocessing</a:t>
              </a:r>
              <a:endParaRPr lang="ko-KR" altLang="en-US" sz="2400" b="1" dirty="0">
                <a:latin typeface="Noto Sans" panose="020B0502040504020204" pitchFamily="34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9D1B1A92-69A7-4B37-8B9C-624B030D793D}"/>
                </a:ext>
              </a:extLst>
            </p:cNvPr>
            <p:cNvSpPr txBox="1">
              <a:spLocks/>
            </p:cNvSpPr>
            <p:nvPr/>
          </p:nvSpPr>
          <p:spPr>
            <a:xfrm>
              <a:off x="6867653" y="228026"/>
              <a:ext cx="2492929" cy="5767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US" altLang="ko-KR" sz="2000" dirty="0">
                  <a:latin typeface="Noto Sans" panose="020B0502040504020204" pitchFamily="34"/>
                </a:rPr>
                <a:t>Focused on utility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655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12646" y="1812592"/>
            <a:ext cx="8547937" cy="4327921"/>
            <a:chOff x="822472" y="1615452"/>
            <a:chExt cx="8547937" cy="4327921"/>
          </a:xfrm>
        </p:grpSpPr>
        <p:pic>
          <p:nvPicPr>
            <p:cNvPr id="1034" name="Picture 10" descr="핵심 아이콘에 대한 이미지 검색결과">
              <a:extLst>
                <a:ext uri="{FF2B5EF4-FFF2-40B4-BE49-F238E27FC236}">
                  <a16:creationId xmlns:a16="http://schemas.microsoft.com/office/drawing/2014/main" id="{75BB521E-B771-4B25-BFB1-093D2AFE3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8930" y="2440997"/>
              <a:ext cx="2461479" cy="2461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822472" y="1615452"/>
              <a:ext cx="8086215" cy="4327921"/>
              <a:chOff x="1020592" y="1493532"/>
              <a:chExt cx="8086215" cy="4327921"/>
            </a:xfrm>
          </p:grpSpPr>
          <p:pic>
            <p:nvPicPr>
              <p:cNvPr id="1026" name="Picture 2" descr="문서 아이콘에 대한 이미지 검색결과">
                <a:extLst>
                  <a:ext uri="{FF2B5EF4-FFF2-40B4-BE49-F238E27FC236}">
                    <a16:creationId xmlns:a16="http://schemas.microsoft.com/office/drawing/2014/main" id="{E147B32D-C48B-4C04-945E-F3595D5FA0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9488" y="1493532"/>
                <a:ext cx="1073231" cy="1451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엑셀 아이콘에 대한 이미지 검색결과">
                <a:extLst>
                  <a:ext uri="{FF2B5EF4-FFF2-40B4-BE49-F238E27FC236}">
                    <a16:creationId xmlns:a16="http://schemas.microsoft.com/office/drawing/2014/main" id="{49573C33-54F9-473A-B4D4-D3145D0E3F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2371" y="3822016"/>
                <a:ext cx="1297881" cy="1475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확인 아이콘에 대한 이미지 검색결과">
                <a:extLst>
                  <a:ext uri="{FF2B5EF4-FFF2-40B4-BE49-F238E27FC236}">
                    <a16:creationId xmlns:a16="http://schemas.microsoft.com/office/drawing/2014/main" id="{583DDCAD-B3BF-4A83-90BC-83F402DEB4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9254" y="2267549"/>
                <a:ext cx="2509440" cy="26120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화살표: 오른쪽 2">
                <a:extLst>
                  <a:ext uri="{FF2B5EF4-FFF2-40B4-BE49-F238E27FC236}">
                    <a16:creationId xmlns:a16="http://schemas.microsoft.com/office/drawing/2014/main" id="{D8AFF0C2-49D3-480C-B9DF-2E90A2987465}"/>
                  </a:ext>
                </a:extLst>
              </p:cNvPr>
              <p:cNvSpPr/>
              <p:nvPr/>
            </p:nvSpPr>
            <p:spPr>
              <a:xfrm>
                <a:off x="2886352" y="3606479"/>
                <a:ext cx="1297881" cy="689074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" name="화살표: 왼쪽 3">
                <a:extLst>
                  <a:ext uri="{FF2B5EF4-FFF2-40B4-BE49-F238E27FC236}">
                    <a16:creationId xmlns:a16="http://schemas.microsoft.com/office/drawing/2014/main" id="{EFCA8819-4379-4E9C-9770-E8CE7385C3B9}"/>
                  </a:ext>
                </a:extLst>
              </p:cNvPr>
              <p:cNvSpPr/>
              <p:nvPr/>
            </p:nvSpPr>
            <p:spPr>
              <a:xfrm>
                <a:off x="2850100" y="2465488"/>
                <a:ext cx="1334133" cy="786034"/>
              </a:xfrm>
              <a:prstGeom prst="lef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7" name="화살표: 오른쪽 16">
                <a:extLst>
                  <a:ext uri="{FF2B5EF4-FFF2-40B4-BE49-F238E27FC236}">
                    <a16:creationId xmlns:a16="http://schemas.microsoft.com/office/drawing/2014/main" id="{B7A0C6A6-DC84-499D-AF0C-DCC6AC2E16AF}"/>
                  </a:ext>
                </a:extLst>
              </p:cNvPr>
              <p:cNvSpPr/>
              <p:nvPr/>
            </p:nvSpPr>
            <p:spPr>
              <a:xfrm>
                <a:off x="6423980" y="3035982"/>
                <a:ext cx="929906" cy="78603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D0D36B-A3C9-4471-89D2-2FDFFCA78BCA}"/>
                  </a:ext>
                </a:extLst>
              </p:cNvPr>
              <p:cNvSpPr txBox="1"/>
              <p:nvPr/>
            </p:nvSpPr>
            <p:spPr>
              <a:xfrm>
                <a:off x="1020592" y="3067127"/>
                <a:ext cx="1538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Setup.txt</a:t>
                </a:r>
                <a:endParaRPr lang="ko-KR" altLang="en-US" b="1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41C9B-E4E1-4BDC-A728-89F1C41F557A}"/>
                  </a:ext>
                </a:extLst>
              </p:cNvPr>
              <p:cNvSpPr txBox="1"/>
              <p:nvPr/>
            </p:nvSpPr>
            <p:spPr>
              <a:xfrm>
                <a:off x="1020592" y="5452121"/>
                <a:ext cx="1538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Excel files</a:t>
                </a:r>
                <a:endParaRPr lang="ko-KR" altLang="en-US" b="1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CAD366-DF54-4C1F-B432-B8C34809392D}"/>
                  </a:ext>
                </a:extLst>
              </p:cNvPr>
              <p:cNvSpPr txBox="1"/>
              <p:nvPr/>
            </p:nvSpPr>
            <p:spPr>
              <a:xfrm>
                <a:off x="4697927" y="1924368"/>
                <a:ext cx="15380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Parser.py</a:t>
                </a:r>
                <a:endParaRPr lang="ko-KR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1D5850-9055-4D5C-953E-57534889B2BF}"/>
                  </a:ext>
                </a:extLst>
              </p:cNvPr>
              <p:cNvSpPr txBox="1"/>
              <p:nvPr/>
            </p:nvSpPr>
            <p:spPr>
              <a:xfrm>
                <a:off x="7568771" y="2200046"/>
                <a:ext cx="15380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Main.py</a:t>
                </a:r>
                <a:endParaRPr lang="ko-KR" altLang="en-US" b="1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240051D-0039-4072-90F9-D4F2AC8D77A8}"/>
                  </a:ext>
                </a:extLst>
              </p:cNvPr>
              <p:cNvSpPr txBox="1"/>
              <p:nvPr/>
            </p:nvSpPr>
            <p:spPr>
              <a:xfrm>
                <a:off x="2766700" y="4346726"/>
                <a:ext cx="175708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0B0F0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Input Data</a:t>
                </a:r>
                <a:endParaRPr lang="ko-KR" altLang="en-US" b="1" dirty="0">
                  <a:solidFill>
                    <a:srgbClr val="00B0F0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49439B-B709-42BA-BA86-06FB7A4AAF7F}"/>
                  </a:ext>
                </a:extLst>
              </p:cNvPr>
              <p:cNvSpPr txBox="1"/>
              <p:nvPr/>
            </p:nvSpPr>
            <p:spPr>
              <a:xfrm>
                <a:off x="2614797" y="2019364"/>
                <a:ext cx="2127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FF0000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Error Handling</a:t>
                </a:r>
                <a:endParaRPr lang="ko-KR" altLang="en-US" b="1" dirty="0">
                  <a:solidFill>
                    <a:srgbClr val="FF0000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30831" y="196186"/>
            <a:ext cx="9129752" cy="778914"/>
            <a:chOff x="230831" y="196186"/>
            <a:chExt cx="9129752" cy="778914"/>
          </a:xfrm>
        </p:grpSpPr>
        <p:grpSp>
          <p:nvGrpSpPr>
            <p:cNvPr id="29" name="그룹 28"/>
            <p:cNvGrpSpPr/>
            <p:nvPr/>
          </p:nvGrpSpPr>
          <p:grpSpPr>
            <a:xfrm>
              <a:off x="230831" y="196186"/>
              <a:ext cx="9129752" cy="577317"/>
              <a:chOff x="230831" y="228026"/>
              <a:chExt cx="9129752" cy="577317"/>
            </a:xfrm>
          </p:grpSpPr>
          <p:sp>
            <p:nvSpPr>
              <p:cNvPr id="30" name="제목 1">
                <a:extLst>
                  <a:ext uri="{FF2B5EF4-FFF2-40B4-BE49-F238E27FC236}">
                    <a16:creationId xmlns:a16="http://schemas.microsoft.com/office/drawing/2014/main" id="{54D34E02-004F-4771-9525-4535648AA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1" y="228026"/>
                <a:ext cx="4534806" cy="5773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2800" b="1" dirty="0" smtClean="0">
                    <a:latin typeface="Noto Sans" panose="020B0502040504020204" pitchFamily="34"/>
                  </a:rPr>
                  <a:t>2. Parser</a:t>
                </a:r>
                <a:endParaRPr lang="ko-KR" altLang="en-US" sz="2400" b="1" dirty="0">
                  <a:latin typeface="Noto Sans" panose="020B0502040504020204" pitchFamily="34"/>
                </a:endParaRPr>
              </a:p>
            </p:txBody>
          </p:sp>
          <p:sp>
            <p:nvSpPr>
              <p:cNvPr id="31" name="제목 1">
                <a:extLst>
                  <a:ext uri="{FF2B5EF4-FFF2-40B4-BE49-F238E27FC236}">
                    <a16:creationId xmlns:a16="http://schemas.microsoft.com/office/drawing/2014/main" id="{9D1B1A92-69A7-4B37-8B9C-624B030D7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981" y="228026"/>
                <a:ext cx="2936602" cy="5767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altLang="ko-KR" sz="2000" dirty="0">
                    <a:latin typeface="Noto Sans" panose="020B0502040504020204" pitchFamily="34"/>
                  </a:rPr>
                  <a:t>Focused on </a:t>
                </a:r>
                <a:r>
                  <a:rPr lang="en-US" altLang="ko-KR" sz="2000" dirty="0" smtClean="0">
                    <a:latin typeface="Noto Sans" panose="020B0502040504020204" pitchFamily="34"/>
                  </a:rPr>
                  <a:t>easy-to-use</a:t>
                </a:r>
              </a:p>
            </p:txBody>
          </p:sp>
        </p:grpSp>
        <p:sp>
          <p:nvSpPr>
            <p:cNvPr id="2" name="직사각형 1"/>
            <p:cNvSpPr/>
            <p:nvPr/>
          </p:nvSpPr>
          <p:spPr>
            <a:xfrm>
              <a:off x="7922369" y="636546"/>
              <a:ext cx="14382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600" spc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/>
                </a:rPr>
                <a:t>Parser.py</a:t>
              </a:r>
              <a:endParaRPr lang="ko-KR" altLang="en-US" sz="1600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8618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412BDB-10A1-4AC0-BDAC-1AD86F6C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1" y="1526802"/>
            <a:ext cx="9223612" cy="444903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30831" y="196186"/>
            <a:ext cx="9129752" cy="778914"/>
            <a:chOff x="230831" y="196186"/>
            <a:chExt cx="9129752" cy="778914"/>
          </a:xfrm>
        </p:grpSpPr>
        <p:grpSp>
          <p:nvGrpSpPr>
            <p:cNvPr id="17" name="그룹 16"/>
            <p:cNvGrpSpPr/>
            <p:nvPr/>
          </p:nvGrpSpPr>
          <p:grpSpPr>
            <a:xfrm>
              <a:off x="230831" y="196186"/>
              <a:ext cx="9129752" cy="577317"/>
              <a:chOff x="230831" y="228026"/>
              <a:chExt cx="9129752" cy="577317"/>
            </a:xfrm>
          </p:grpSpPr>
          <p:sp>
            <p:nvSpPr>
              <p:cNvPr id="19" name="제목 1">
                <a:extLst>
                  <a:ext uri="{FF2B5EF4-FFF2-40B4-BE49-F238E27FC236}">
                    <a16:creationId xmlns:a16="http://schemas.microsoft.com/office/drawing/2014/main" id="{54D34E02-004F-4771-9525-4535648AA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1" y="228026"/>
                <a:ext cx="4534806" cy="5773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2800" b="1" dirty="0" smtClean="0">
                    <a:latin typeface="Noto Sans" panose="020B0502040504020204" pitchFamily="34"/>
                  </a:rPr>
                  <a:t>2. Parser</a:t>
                </a:r>
                <a:endParaRPr lang="ko-KR" altLang="en-US" sz="2400" b="1" dirty="0">
                  <a:latin typeface="Noto Sans" panose="020B0502040504020204" pitchFamily="34"/>
                </a:endParaRPr>
              </a:p>
            </p:txBody>
          </p:sp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9D1B1A92-69A7-4B37-8B9C-624B030D7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981" y="228026"/>
                <a:ext cx="2936602" cy="5767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altLang="ko-KR" sz="2000" dirty="0">
                    <a:latin typeface="Noto Sans" panose="020B0502040504020204" pitchFamily="34"/>
                  </a:rPr>
                  <a:t>Focused on </a:t>
                </a:r>
                <a:r>
                  <a:rPr lang="en-US" altLang="ko-KR" sz="2000" dirty="0" smtClean="0">
                    <a:latin typeface="Noto Sans" panose="020B0502040504020204" pitchFamily="34"/>
                  </a:rPr>
                  <a:t>easy-to-use</a:t>
                </a: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7922369" y="636546"/>
              <a:ext cx="14382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600" spc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/>
                </a:rPr>
                <a:t>Parser.py</a:t>
              </a:r>
              <a:endParaRPr lang="ko-KR" altLang="en-US" sz="1600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3266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0C65188-DE9C-4B84-97B5-8A3197D865F3}"/>
              </a:ext>
            </a:extLst>
          </p:cNvPr>
          <p:cNvSpPr txBox="1"/>
          <p:nvPr/>
        </p:nvSpPr>
        <p:spPr>
          <a:xfrm>
            <a:off x="529204" y="1370573"/>
            <a:ext cx="2854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Error </a:t>
            </a:r>
            <a:r>
              <a:rPr lang="en-US" altLang="ko-KR" sz="2400" b="1" dirty="0" smtClean="0">
                <a:solidFill>
                  <a:srgbClr val="FF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Handling?</a:t>
            </a:r>
            <a:endParaRPr lang="ko-KR" altLang="en-US" sz="2400" b="1" dirty="0">
              <a:solidFill>
                <a:srgbClr val="FF0000"/>
              </a:solidFill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798ED-7351-4035-A52D-6AEC8A9D1E56}"/>
              </a:ext>
            </a:extLst>
          </p:cNvPr>
          <p:cNvSpPr txBox="1"/>
          <p:nvPr/>
        </p:nvSpPr>
        <p:spPr>
          <a:xfrm>
            <a:off x="988884" y="2571548"/>
            <a:ext cx="352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1. Check Setup.txt , Excel files path &amp; existence</a:t>
            </a:r>
            <a:endParaRPr lang="ko-KR" altLang="en-US" b="1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6A6BD1-28BB-429A-8F40-34E95DDADAE6}"/>
              </a:ext>
            </a:extLst>
          </p:cNvPr>
          <p:cNvSpPr txBox="1"/>
          <p:nvPr/>
        </p:nvSpPr>
        <p:spPr>
          <a:xfrm>
            <a:off x="3545455" y="3623495"/>
            <a:ext cx="31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2. Check validation of   Setup.txt , Excel files</a:t>
            </a:r>
            <a:endParaRPr lang="ko-KR" altLang="en-US" b="1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C5788-1C0E-4E9A-B7C9-171D2E04E73E}"/>
              </a:ext>
            </a:extLst>
          </p:cNvPr>
          <p:cNvSpPr txBox="1"/>
          <p:nvPr/>
        </p:nvSpPr>
        <p:spPr>
          <a:xfrm>
            <a:off x="5897136" y="4787691"/>
            <a:ext cx="317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3. If error occurs, parser</a:t>
            </a:r>
          </a:p>
          <a:p>
            <a:r>
              <a:rPr lang="en-US" altLang="ko-KR" b="1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print error message</a:t>
            </a:r>
            <a:endParaRPr lang="ko-KR" altLang="en-US" b="1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0831" y="196186"/>
            <a:ext cx="9129752" cy="778914"/>
            <a:chOff x="230831" y="196186"/>
            <a:chExt cx="9129752" cy="778914"/>
          </a:xfrm>
        </p:grpSpPr>
        <p:grpSp>
          <p:nvGrpSpPr>
            <p:cNvPr id="21" name="그룹 20"/>
            <p:cNvGrpSpPr/>
            <p:nvPr/>
          </p:nvGrpSpPr>
          <p:grpSpPr>
            <a:xfrm>
              <a:off x="230831" y="196186"/>
              <a:ext cx="9129752" cy="577317"/>
              <a:chOff x="230831" y="228026"/>
              <a:chExt cx="9129752" cy="577317"/>
            </a:xfrm>
          </p:grpSpPr>
          <p:sp>
            <p:nvSpPr>
              <p:cNvPr id="23" name="제목 1">
                <a:extLst>
                  <a:ext uri="{FF2B5EF4-FFF2-40B4-BE49-F238E27FC236}">
                    <a16:creationId xmlns:a16="http://schemas.microsoft.com/office/drawing/2014/main" id="{54D34E02-004F-4771-9525-4535648AA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1" y="228026"/>
                <a:ext cx="4534806" cy="5773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2800" b="1" dirty="0" smtClean="0">
                    <a:latin typeface="Noto Sans" panose="020B0502040504020204" pitchFamily="34"/>
                  </a:rPr>
                  <a:t>2. Parser</a:t>
                </a:r>
                <a:endParaRPr lang="ko-KR" altLang="en-US" sz="2400" b="1" dirty="0">
                  <a:latin typeface="Noto Sans" panose="020B0502040504020204" pitchFamily="34"/>
                </a:endParaRPr>
              </a:p>
            </p:txBody>
          </p:sp>
          <p:sp>
            <p:nvSpPr>
              <p:cNvPr id="24" name="제목 1">
                <a:extLst>
                  <a:ext uri="{FF2B5EF4-FFF2-40B4-BE49-F238E27FC236}">
                    <a16:creationId xmlns:a16="http://schemas.microsoft.com/office/drawing/2014/main" id="{9D1B1A92-69A7-4B37-8B9C-624B030D7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981" y="228026"/>
                <a:ext cx="2936602" cy="5767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altLang="ko-KR" sz="2000" dirty="0">
                    <a:latin typeface="Noto Sans" panose="020B0502040504020204" pitchFamily="34"/>
                  </a:rPr>
                  <a:t>Focused on </a:t>
                </a:r>
                <a:r>
                  <a:rPr lang="en-US" altLang="ko-KR" sz="2000" dirty="0" smtClean="0">
                    <a:latin typeface="Noto Sans" panose="020B0502040504020204" pitchFamily="34"/>
                  </a:rPr>
                  <a:t>easy-to-use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7922369" y="636546"/>
              <a:ext cx="14382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600" spc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/>
                </a:rPr>
                <a:t>Parser.py</a:t>
              </a:r>
              <a:endParaRPr lang="ko-KR" altLang="en-US" sz="1600" spc="3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355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0831" y="196186"/>
            <a:ext cx="9129752" cy="778914"/>
            <a:chOff x="230831" y="196186"/>
            <a:chExt cx="9129752" cy="778914"/>
          </a:xfrm>
        </p:grpSpPr>
        <p:grpSp>
          <p:nvGrpSpPr>
            <p:cNvPr id="18" name="그룹 17"/>
            <p:cNvGrpSpPr/>
            <p:nvPr/>
          </p:nvGrpSpPr>
          <p:grpSpPr>
            <a:xfrm>
              <a:off x="230831" y="196186"/>
              <a:ext cx="9129752" cy="577317"/>
              <a:chOff x="230831" y="228026"/>
              <a:chExt cx="9129752" cy="577317"/>
            </a:xfrm>
          </p:grpSpPr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54D34E02-004F-4771-9525-4535648AA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1" y="228026"/>
                <a:ext cx="4534806" cy="5773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2800" b="1" dirty="0" smtClean="0">
                    <a:latin typeface="Noto Sans" panose="020B0502040504020204" pitchFamily="34"/>
                  </a:rPr>
                  <a:t>3. Data preprocessing</a:t>
                </a:r>
                <a:endParaRPr lang="ko-KR" altLang="en-US" sz="2400" b="1" dirty="0">
                  <a:latin typeface="Noto Sans" panose="020B0502040504020204" pitchFamily="34"/>
                </a:endParaRPr>
              </a:p>
            </p:txBody>
          </p:sp>
          <p:sp>
            <p:nvSpPr>
              <p:cNvPr id="21" name="제목 1">
                <a:extLst>
                  <a:ext uri="{FF2B5EF4-FFF2-40B4-BE49-F238E27FC236}">
                    <a16:creationId xmlns:a16="http://schemas.microsoft.com/office/drawing/2014/main" id="{9D1B1A92-69A7-4B37-8B9C-624B030D7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981" y="228026"/>
                <a:ext cx="2936602" cy="5767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altLang="ko-KR" sz="2000" dirty="0">
                    <a:latin typeface="Noto Sans" panose="020B0502040504020204" pitchFamily="34"/>
                  </a:rPr>
                  <a:t>Focused on </a:t>
                </a:r>
                <a:r>
                  <a:rPr lang="en-US" altLang="ko-KR" sz="2000" dirty="0" smtClean="0">
                    <a:latin typeface="Noto Sans" panose="020B0502040504020204" pitchFamily="34"/>
                  </a:rPr>
                  <a:t>easy-to-use</a:t>
                </a: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599891" y="636546"/>
              <a:ext cx="27606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600" spc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/>
                </a:rPr>
                <a:t>Data preprocessing</a:t>
              </a:r>
              <a:endParaRPr lang="ko-KR" altLang="en-US" sz="1600" spc="3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283297" y="1812592"/>
            <a:ext cx="6964680" cy="4007941"/>
            <a:chOff x="1283295" y="1670228"/>
            <a:chExt cx="6964680" cy="4007941"/>
          </a:xfrm>
        </p:grpSpPr>
        <p:sp>
          <p:nvSpPr>
            <p:cNvPr id="3" name="TextBox 2"/>
            <p:cNvSpPr txBox="1"/>
            <p:nvPr/>
          </p:nvSpPr>
          <p:spPr>
            <a:xfrm>
              <a:off x="1283295" y="5278059"/>
              <a:ext cx="6964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 smtClean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datalist</a:t>
              </a:r>
              <a:r>
                <a:rPr lang="en-US" altLang="ko-KR" sz="2000" dirty="0" smtClean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=[[</a:t>
              </a:r>
              <a:r>
                <a:rPr lang="en-US" altLang="ko-KR" sz="2000" dirty="0" err="1" smtClean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numpy.array</a:t>
              </a:r>
              <a:r>
                <a:rPr lang="en-US" altLang="ko-KR" sz="2000" dirty="0" smtClean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][</a:t>
              </a:r>
              <a:r>
                <a:rPr lang="en-US" altLang="ko-KR" sz="2000" dirty="0" err="1" smtClean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numpy.array</a:t>
              </a:r>
              <a:r>
                <a:rPr lang="en-US" altLang="ko-KR" sz="2000" dirty="0" smtClean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]…]</a:t>
              </a:r>
              <a:endParaRPr lang="ko-KR" altLang="en-US" sz="2000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22" name="Picture 6" descr="엑셀 아이콘에 대한 이미지 검색결과">
              <a:extLst>
                <a:ext uri="{FF2B5EF4-FFF2-40B4-BE49-F238E27FC236}">
                  <a16:creationId xmlns:a16="http://schemas.microsoft.com/office/drawing/2014/main" id="{49573C33-54F9-473A-B4D4-D3145D0E3F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6695" y="1670228"/>
              <a:ext cx="1297881" cy="147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화살표: 오른쪽 16">
              <a:extLst>
                <a:ext uri="{FF2B5EF4-FFF2-40B4-BE49-F238E27FC236}">
                  <a16:creationId xmlns:a16="http://schemas.microsoft.com/office/drawing/2014/main" id="{B7A0C6A6-DC84-499D-AF0C-DCC6AC2E16AF}"/>
                </a:ext>
              </a:extLst>
            </p:cNvPr>
            <p:cNvSpPr/>
            <p:nvPr/>
          </p:nvSpPr>
          <p:spPr>
            <a:xfrm rot="5400000">
              <a:off x="4300682" y="3818817"/>
              <a:ext cx="929906" cy="786034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06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0831" y="196186"/>
            <a:ext cx="9129752" cy="778914"/>
            <a:chOff x="230831" y="196186"/>
            <a:chExt cx="9129752" cy="778914"/>
          </a:xfrm>
        </p:grpSpPr>
        <p:grpSp>
          <p:nvGrpSpPr>
            <p:cNvPr id="18" name="그룹 17"/>
            <p:cNvGrpSpPr/>
            <p:nvPr/>
          </p:nvGrpSpPr>
          <p:grpSpPr>
            <a:xfrm>
              <a:off x="230831" y="196186"/>
              <a:ext cx="9129752" cy="577317"/>
              <a:chOff x="230831" y="228026"/>
              <a:chExt cx="9129752" cy="577317"/>
            </a:xfrm>
          </p:grpSpPr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54D34E02-004F-4771-9525-4535648AA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1" y="228026"/>
                <a:ext cx="4534806" cy="5773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2800" b="1" dirty="0" smtClean="0">
                    <a:latin typeface="Noto Sans" panose="020B0502040504020204" pitchFamily="34"/>
                  </a:rPr>
                  <a:t>4. Scoring by distance</a:t>
                </a:r>
                <a:endParaRPr lang="ko-KR" altLang="en-US" sz="2400" b="1" dirty="0">
                  <a:latin typeface="Noto Sans" panose="020B0502040504020204" pitchFamily="34"/>
                </a:endParaRPr>
              </a:p>
            </p:txBody>
          </p:sp>
          <p:sp>
            <p:nvSpPr>
              <p:cNvPr id="21" name="제목 1">
                <a:extLst>
                  <a:ext uri="{FF2B5EF4-FFF2-40B4-BE49-F238E27FC236}">
                    <a16:creationId xmlns:a16="http://schemas.microsoft.com/office/drawing/2014/main" id="{9D1B1A92-69A7-4B37-8B9C-624B030D7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981" y="228026"/>
                <a:ext cx="2936602" cy="5767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altLang="ko-KR" sz="2000" dirty="0">
                    <a:latin typeface="Noto Sans" panose="020B0502040504020204" pitchFamily="34"/>
                  </a:rPr>
                  <a:t>Focused on </a:t>
                </a:r>
                <a:r>
                  <a:rPr lang="en-US" altLang="ko-KR" sz="2000" dirty="0" smtClean="0">
                    <a:latin typeface="Noto Sans" panose="020B0502040504020204" pitchFamily="34"/>
                  </a:rPr>
                  <a:t>easy-to-use</a:t>
                </a: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577449" y="636546"/>
              <a:ext cx="27831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600" spc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/>
                </a:rPr>
                <a:t>Scoring by distance</a:t>
              </a:r>
              <a:endParaRPr lang="ko-KR" altLang="en-US" sz="1600" spc="3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33012" y="2328099"/>
            <a:ext cx="9011110" cy="2756933"/>
            <a:chOff x="111092" y="2312859"/>
            <a:chExt cx="9011110" cy="2756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C0616E-0143-4041-9584-9F0B5448B2F6}"/>
                </a:ext>
              </a:extLst>
            </p:cNvPr>
            <p:cNvSpPr txBox="1"/>
            <p:nvPr/>
          </p:nvSpPr>
          <p:spPr>
            <a:xfrm>
              <a:off x="3536604" y="2312859"/>
              <a:ext cx="1538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Score.py</a:t>
              </a:r>
              <a:endParaRPr lang="ko-KR" altLang="en-US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" name="화살표: 오른쪽 13">
              <a:extLst>
                <a:ext uri="{FF2B5EF4-FFF2-40B4-BE49-F238E27FC236}">
                  <a16:creationId xmlns:a16="http://schemas.microsoft.com/office/drawing/2014/main" id="{BE98F304-2972-4E32-87CE-F3B0E1E6B67F}"/>
                </a:ext>
              </a:extLst>
            </p:cNvPr>
            <p:cNvSpPr/>
            <p:nvPr/>
          </p:nvSpPr>
          <p:spPr>
            <a:xfrm>
              <a:off x="1736119" y="3960213"/>
              <a:ext cx="1297881" cy="689074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5" name="화살표: 왼쪽 15">
              <a:extLst>
                <a:ext uri="{FF2B5EF4-FFF2-40B4-BE49-F238E27FC236}">
                  <a16:creationId xmlns:a16="http://schemas.microsoft.com/office/drawing/2014/main" id="{BB460A3E-94BA-45F5-B148-90864E092278}"/>
                </a:ext>
              </a:extLst>
            </p:cNvPr>
            <p:cNvSpPr/>
            <p:nvPr/>
          </p:nvSpPr>
          <p:spPr>
            <a:xfrm>
              <a:off x="1699867" y="2819222"/>
              <a:ext cx="1334133" cy="786034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E73CEB-7224-4852-BEF8-35A59A451E3B}"/>
                </a:ext>
              </a:extLst>
            </p:cNvPr>
            <p:cNvSpPr txBox="1"/>
            <p:nvPr/>
          </p:nvSpPr>
          <p:spPr>
            <a:xfrm>
              <a:off x="1616467" y="4700460"/>
              <a:ext cx="1757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Deliver</a:t>
              </a:r>
              <a:r>
                <a:rPr lang="ko-KR" altLang="en-US" b="1" dirty="0">
                  <a:solidFill>
                    <a:srgbClr val="00B0F0"/>
                  </a:solidFill>
                  <a:latin typeface="Noto Sans" panose="020B0502040504020204" pitchFamily="34"/>
                  <a:cs typeface="Noto Sans" panose="020B0502040504020204" pitchFamily="34"/>
                </a:rPr>
                <a:t> </a:t>
              </a:r>
              <a:r>
                <a:rPr lang="en-US" altLang="ko-KR" b="1" dirty="0">
                  <a:solidFill>
                    <a:srgbClr val="00B0F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Info</a:t>
              </a:r>
              <a:endParaRPr lang="ko-KR" altLang="en-US" b="1" dirty="0">
                <a:solidFill>
                  <a:srgbClr val="00B0F0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C28CEE-5C8D-449C-9E1E-938EAF5CCEF3}"/>
                </a:ext>
              </a:extLst>
            </p:cNvPr>
            <p:cNvSpPr txBox="1"/>
            <p:nvPr/>
          </p:nvSpPr>
          <p:spPr>
            <a:xfrm>
              <a:off x="1549888" y="2361236"/>
              <a:ext cx="1679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Return Data</a:t>
              </a:r>
              <a:endParaRPr lang="ko-KR" altLang="en-US" b="1" dirty="0">
                <a:solidFill>
                  <a:srgbClr val="FF0000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9EA8114F-1E54-488E-82B3-2F64B50B1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3548" y="2809723"/>
              <a:ext cx="1890737" cy="1890737"/>
            </a:xfrm>
            <a:prstGeom prst="rect">
              <a:avLst/>
            </a:prstGeom>
          </p:spPr>
        </p:pic>
        <p:sp>
          <p:nvSpPr>
            <p:cNvPr id="29" name="화살표: 오른쪽 18">
              <a:extLst>
                <a:ext uri="{FF2B5EF4-FFF2-40B4-BE49-F238E27FC236}">
                  <a16:creationId xmlns:a16="http://schemas.microsoft.com/office/drawing/2014/main" id="{14B98495-4365-4BF6-A5E0-8CEFDF90D444}"/>
                </a:ext>
              </a:extLst>
            </p:cNvPr>
            <p:cNvSpPr/>
            <p:nvPr/>
          </p:nvSpPr>
          <p:spPr>
            <a:xfrm>
              <a:off x="5444054" y="3950976"/>
              <a:ext cx="1297881" cy="689074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화살표: 왼쪽 19">
              <a:extLst>
                <a:ext uri="{FF2B5EF4-FFF2-40B4-BE49-F238E27FC236}">
                  <a16:creationId xmlns:a16="http://schemas.microsoft.com/office/drawing/2014/main" id="{38D50AF4-2BC1-4000-B05B-D5462938EC3F}"/>
                </a:ext>
              </a:extLst>
            </p:cNvPr>
            <p:cNvSpPr/>
            <p:nvPr/>
          </p:nvSpPr>
          <p:spPr>
            <a:xfrm>
              <a:off x="5407802" y="2809985"/>
              <a:ext cx="1334133" cy="786034"/>
            </a:xfrm>
            <a:prstGeom prst="lef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203125-5F0F-4C5C-8DDD-7B9C5DFF4D4A}"/>
                </a:ext>
              </a:extLst>
            </p:cNvPr>
            <p:cNvSpPr txBox="1"/>
            <p:nvPr/>
          </p:nvSpPr>
          <p:spPr>
            <a:xfrm>
              <a:off x="5248529" y="4700460"/>
              <a:ext cx="184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0B0F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Request Data</a:t>
              </a:r>
              <a:endParaRPr lang="ko-KR" altLang="en-US" b="1" dirty="0">
                <a:solidFill>
                  <a:srgbClr val="00B0F0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C768C2-149C-4F68-A7B2-15884C3E67BC}"/>
                </a:ext>
              </a:extLst>
            </p:cNvPr>
            <p:cNvSpPr txBox="1"/>
            <p:nvPr/>
          </p:nvSpPr>
          <p:spPr>
            <a:xfrm>
              <a:off x="5257823" y="2351999"/>
              <a:ext cx="1679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Deliver Data</a:t>
              </a:r>
              <a:endParaRPr lang="ko-KR" altLang="en-US" b="1" dirty="0">
                <a:solidFill>
                  <a:srgbClr val="FF0000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5746BD-3FB1-49B6-925C-EC3DA6B9A53D}"/>
                </a:ext>
              </a:extLst>
            </p:cNvPr>
            <p:cNvSpPr txBox="1"/>
            <p:nvPr/>
          </p:nvSpPr>
          <p:spPr>
            <a:xfrm>
              <a:off x="111092" y="2497525"/>
              <a:ext cx="1538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Main.py</a:t>
              </a:r>
              <a:endParaRPr lang="ko-KR" altLang="en-US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6F654740-E569-403F-8DBA-972C194AD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935" y="2761346"/>
              <a:ext cx="2017267" cy="2017267"/>
            </a:xfrm>
            <a:prstGeom prst="rect">
              <a:avLst/>
            </a:prstGeom>
          </p:spPr>
        </p:pic>
      </p:grpSp>
      <p:pic>
        <p:nvPicPr>
          <p:cNvPr id="35" name="Picture 10" descr="핵심 아이콘에 대한 이미지 검색결과">
            <a:extLst>
              <a:ext uri="{FF2B5EF4-FFF2-40B4-BE49-F238E27FC236}">
                <a16:creationId xmlns:a16="http://schemas.microsoft.com/office/drawing/2014/main" id="{BC76DD0E-B624-4878-9FA5-95091DAC4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4" y="2796981"/>
            <a:ext cx="1688912" cy="168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32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1413" y="0"/>
            <a:ext cx="2651326" cy="6858000"/>
            <a:chOff x="9591413" y="0"/>
            <a:chExt cx="2651326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1319409" y="196186"/>
              <a:ext cx="923330" cy="3232813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Identity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30831" y="196186"/>
            <a:ext cx="9129752" cy="778914"/>
            <a:chOff x="230831" y="196186"/>
            <a:chExt cx="9129752" cy="778914"/>
          </a:xfrm>
        </p:grpSpPr>
        <p:grpSp>
          <p:nvGrpSpPr>
            <p:cNvPr id="18" name="그룹 17"/>
            <p:cNvGrpSpPr/>
            <p:nvPr/>
          </p:nvGrpSpPr>
          <p:grpSpPr>
            <a:xfrm>
              <a:off x="230831" y="196186"/>
              <a:ext cx="9129752" cy="577317"/>
              <a:chOff x="230831" y="228026"/>
              <a:chExt cx="9129752" cy="577317"/>
            </a:xfrm>
          </p:grpSpPr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54D34E02-004F-4771-9525-4535648AA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831" y="228026"/>
                <a:ext cx="4534806" cy="5773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10000"/>
                  </a:lnSpc>
                </a:pPr>
                <a:r>
                  <a:rPr lang="en-US" altLang="ko-KR" sz="2800" b="1" dirty="0" smtClean="0">
                    <a:latin typeface="Noto Sans" panose="020B0502040504020204" pitchFamily="34"/>
                  </a:rPr>
                  <a:t>4. Scoring by distance</a:t>
                </a:r>
                <a:endParaRPr lang="ko-KR" altLang="en-US" sz="2400" b="1" dirty="0">
                  <a:latin typeface="Noto Sans" panose="020B0502040504020204" pitchFamily="34"/>
                </a:endParaRPr>
              </a:p>
            </p:txBody>
          </p:sp>
          <p:sp>
            <p:nvSpPr>
              <p:cNvPr id="21" name="제목 1">
                <a:extLst>
                  <a:ext uri="{FF2B5EF4-FFF2-40B4-BE49-F238E27FC236}">
                    <a16:creationId xmlns:a16="http://schemas.microsoft.com/office/drawing/2014/main" id="{9D1B1A92-69A7-4B37-8B9C-624B030D79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23981" y="228026"/>
                <a:ext cx="2936602" cy="57674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r">
                  <a:lnSpc>
                    <a:spcPct val="100000"/>
                  </a:lnSpc>
                </a:pPr>
                <a:r>
                  <a:rPr lang="en-US" altLang="ko-KR" sz="2000" dirty="0">
                    <a:latin typeface="Noto Sans" panose="020B0502040504020204" pitchFamily="34"/>
                  </a:rPr>
                  <a:t>Focused on </a:t>
                </a:r>
                <a:r>
                  <a:rPr lang="en-US" altLang="ko-KR" sz="2000" dirty="0" smtClean="0">
                    <a:latin typeface="Noto Sans" panose="020B0502040504020204" pitchFamily="34"/>
                  </a:rPr>
                  <a:t>easy-to-use</a:t>
                </a: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6577449" y="636546"/>
              <a:ext cx="278313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600" spc="3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panose="020B0502040504020204" pitchFamily="34"/>
                </a:rPr>
                <a:t>Scoring by distance</a:t>
              </a:r>
              <a:endParaRPr lang="ko-KR" altLang="en-US" sz="1600" spc="3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102788" y="2235198"/>
            <a:ext cx="1890737" cy="2387601"/>
            <a:chOff x="3495468" y="2328099"/>
            <a:chExt cx="1890737" cy="238760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C0616E-0143-4041-9584-9F0B5448B2F6}"/>
                </a:ext>
              </a:extLst>
            </p:cNvPr>
            <p:cNvSpPr txBox="1"/>
            <p:nvPr/>
          </p:nvSpPr>
          <p:spPr>
            <a:xfrm>
              <a:off x="3658524" y="2328099"/>
              <a:ext cx="15380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Score.py</a:t>
              </a:r>
              <a:endParaRPr lang="ko-KR" altLang="en-US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EA8114F-1E54-488E-82B3-2F64B50B1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468" y="2824963"/>
              <a:ext cx="1890737" cy="1890737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4132657" y="1212575"/>
            <a:ext cx="4889583" cy="4929709"/>
            <a:chOff x="5898022" y="544991"/>
            <a:chExt cx="4889583" cy="492970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C7EA17-B7D8-4631-B7A2-3A3D40716A2C}"/>
                </a:ext>
              </a:extLst>
            </p:cNvPr>
            <p:cNvSpPr txBox="1"/>
            <p:nvPr/>
          </p:nvSpPr>
          <p:spPr>
            <a:xfrm>
              <a:off x="5898022" y="819596"/>
              <a:ext cx="488958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rgbClr val="40404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VA</a:t>
              </a:r>
              <a:r>
                <a:rPr lang="en-US" altLang="ko-KR" sz="3200" b="1" dirty="0" smtClean="0">
                  <a:solidFill>
                    <a:srgbClr val="038EC2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MAP</a:t>
              </a:r>
              <a:endParaRPr lang="ko-KR" altLang="en-US" sz="3200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652FE58-9C03-4E33-A1E6-6174E60F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79388" y="544991"/>
              <a:ext cx="326849" cy="339923"/>
            </a:xfrm>
            <a:prstGeom prst="rect">
              <a:avLst/>
            </a:prstGeom>
          </p:spPr>
        </p:pic>
        <p:grpSp>
          <p:nvGrpSpPr>
            <p:cNvPr id="41" name="그룹 40"/>
            <p:cNvGrpSpPr/>
            <p:nvPr/>
          </p:nvGrpSpPr>
          <p:grpSpPr>
            <a:xfrm>
              <a:off x="6259531" y="1551539"/>
              <a:ext cx="4166565" cy="3923161"/>
              <a:chOff x="6318653" y="1551539"/>
              <a:chExt cx="4166565" cy="3923161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418E82F3-48D0-446C-ACD9-19FF07FEE6BC}"/>
                  </a:ext>
                </a:extLst>
              </p:cNvPr>
              <p:cNvSpPr/>
              <p:nvPr/>
            </p:nvSpPr>
            <p:spPr>
              <a:xfrm>
                <a:off x="6318653" y="1551539"/>
                <a:ext cx="4166565" cy="3923161"/>
              </a:xfrm>
              <a:prstGeom prst="ellipse">
                <a:avLst/>
              </a:prstGeom>
              <a:noFill/>
              <a:ln w="57150">
                <a:solidFill>
                  <a:srgbClr val="F9D369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43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9A555BDB-BFD6-4417-AAFD-CCC3652CF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1957645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68A0C9E5-6C21-424C-8893-E29EF3EFD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0335" y="2603941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09917515-EF54-4A0A-BBA5-36386A0FF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4336299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DF0D68A4-000C-4246-A34C-E2664B2DA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7456" y="3632684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ABE5AD05-0263-43E0-9077-7F6BA3B79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8740" y="4602240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62D67A5C-9A59-4A98-AD8A-7F0DEF2F4CD9}"/>
                  </a:ext>
                </a:extLst>
              </p:cNvPr>
              <p:cNvCxnSpPr/>
              <p:nvPr/>
            </p:nvCxnSpPr>
            <p:spPr>
              <a:xfrm flipH="1">
                <a:off x="8335101" y="2299235"/>
                <a:ext cx="976870" cy="116201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DD18B9B0-FC65-4C67-8EBB-75380BE304A2}"/>
                  </a:ext>
                </a:extLst>
              </p:cNvPr>
              <p:cNvCxnSpPr/>
              <p:nvPr/>
            </p:nvCxnSpPr>
            <p:spPr>
              <a:xfrm>
                <a:off x="7000914" y="2879405"/>
                <a:ext cx="1375995" cy="58184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10F9CBE3-5C6D-488B-99F5-46C3C350958C}"/>
                  </a:ext>
                </a:extLst>
              </p:cNvPr>
              <p:cNvCxnSpPr/>
              <p:nvPr/>
            </p:nvCxnSpPr>
            <p:spPr>
              <a:xfrm flipV="1">
                <a:off x="7739515" y="3461250"/>
                <a:ext cx="595586" cy="34286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F24A38DA-D667-4C01-BE74-34A4593C2912}"/>
                  </a:ext>
                </a:extLst>
              </p:cNvPr>
              <p:cNvCxnSpPr/>
              <p:nvPr/>
            </p:nvCxnSpPr>
            <p:spPr>
              <a:xfrm flipV="1">
                <a:off x="7625488" y="3461250"/>
                <a:ext cx="709613" cy="123773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F6893AC3-C353-4BB3-A15F-CF06E57D6B88}"/>
                  </a:ext>
                </a:extLst>
              </p:cNvPr>
              <p:cNvCxnSpPr/>
              <p:nvPr/>
            </p:nvCxnSpPr>
            <p:spPr>
              <a:xfrm>
                <a:off x="8335101" y="3461250"/>
                <a:ext cx="976870" cy="105749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Picture 12" descr="마커 아이콘에 대한 이미지 검색결과">
                <a:extLst>
                  <a:ext uri="{FF2B5EF4-FFF2-40B4-BE49-F238E27FC236}">
                    <a16:creationId xmlns:a16="http://schemas.microsoft.com/office/drawing/2014/main" id="{6B4069BF-EB50-45E5-A993-89C2F5317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2233" y="3118381"/>
                <a:ext cx="685738" cy="68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원호 53">
                <a:extLst>
                  <a:ext uri="{FF2B5EF4-FFF2-40B4-BE49-F238E27FC236}">
                    <a16:creationId xmlns:a16="http://schemas.microsoft.com/office/drawing/2014/main" id="{72B806BA-B725-4FB5-870C-BDAB0010D824}"/>
                  </a:ext>
                </a:extLst>
              </p:cNvPr>
              <p:cNvSpPr/>
              <p:nvPr/>
            </p:nvSpPr>
            <p:spPr>
              <a:xfrm rot="20681560">
                <a:off x="6483820" y="2655466"/>
                <a:ext cx="1630656" cy="1452544"/>
              </a:xfrm>
              <a:prstGeom prst="arc">
                <a:avLst/>
              </a:prstGeom>
              <a:ln w="15875">
                <a:solidFill>
                  <a:srgbClr val="049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491C7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3BA3C6A-DAE4-492A-A980-19F8A00BEDEF}"/>
                  </a:ext>
                </a:extLst>
              </p:cNvPr>
              <p:cNvSpPr txBox="1"/>
              <p:nvPr/>
            </p:nvSpPr>
            <p:spPr>
              <a:xfrm>
                <a:off x="7606075" y="2336481"/>
                <a:ext cx="1540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04040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Distance</a:t>
                </a:r>
                <a:endParaRPr lang="ko-KR" altLang="en-US" sz="2000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2B2DCD7-192E-4B3F-9DFE-CAF60CB23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88440" y="3168697"/>
                <a:ext cx="456336" cy="5140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8895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466C15-CED7-45D1-BC59-EF3FF9A9A015}"/>
              </a:ext>
            </a:extLst>
          </p:cNvPr>
          <p:cNvSpPr txBox="1"/>
          <p:nvPr/>
        </p:nvSpPr>
        <p:spPr>
          <a:xfrm rot="16200000">
            <a:off x="890399" y="-359195"/>
            <a:ext cx="677108" cy="1876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4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Team </a:t>
            </a:r>
            <a:r>
              <a:rPr lang="en-US" altLang="ko-KR" sz="32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  <a:endParaRPr lang="ko-KR" altLang="en-US" sz="2400" b="1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206242-4E44-4D70-8555-FA6393A0E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5785" y="380870"/>
            <a:ext cx="381033" cy="396274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FB04CD-4980-4B4E-82DC-512E70DDE0EA}"/>
              </a:ext>
            </a:extLst>
          </p:cNvPr>
          <p:cNvCxnSpPr>
            <a:cxnSpLocks/>
          </p:cNvCxnSpPr>
          <p:nvPr/>
        </p:nvCxnSpPr>
        <p:spPr>
          <a:xfrm>
            <a:off x="2807514" y="579007"/>
            <a:ext cx="7248089" cy="1121163"/>
          </a:xfrm>
          <a:prstGeom prst="line">
            <a:avLst/>
          </a:prstGeom>
          <a:ln w="28575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34A0DE-6F4A-4F2C-A607-FC0A797E6A24}"/>
              </a:ext>
            </a:extLst>
          </p:cNvPr>
          <p:cNvSpPr txBox="1"/>
          <p:nvPr/>
        </p:nvSpPr>
        <p:spPr>
          <a:xfrm>
            <a:off x="7572459" y="881048"/>
            <a:ext cx="3123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Team Introduction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D51244-5995-453B-A1B4-EE10E3A2DDA7}"/>
              </a:ext>
            </a:extLst>
          </p:cNvPr>
          <p:cNvSpPr txBox="1"/>
          <p:nvPr/>
        </p:nvSpPr>
        <p:spPr>
          <a:xfrm>
            <a:off x="7572459" y="2657783"/>
            <a:ext cx="2676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40404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VA</a:t>
            </a:r>
            <a:r>
              <a:rPr lang="en-US" altLang="ko-KR" b="1" dirty="0" smtClean="0">
                <a:solidFill>
                  <a:srgbClr val="038EC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MAP</a:t>
            </a:r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’s </a:t>
            </a:r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Identity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B1ECD-5069-4682-B176-5C980AB7B1B4}"/>
              </a:ext>
            </a:extLst>
          </p:cNvPr>
          <p:cNvSpPr txBox="1"/>
          <p:nvPr/>
        </p:nvSpPr>
        <p:spPr>
          <a:xfrm>
            <a:off x="7572459" y="4460523"/>
            <a:ext cx="135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Demo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DEAC5-209F-44A9-8E8F-5388DCB82705}"/>
              </a:ext>
            </a:extLst>
          </p:cNvPr>
          <p:cNvSpPr txBox="1"/>
          <p:nvPr/>
        </p:nvSpPr>
        <p:spPr>
          <a:xfrm>
            <a:off x="7572459" y="3582674"/>
            <a:ext cx="355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Minimum </a:t>
            </a:r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Viable Product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FF6BE4C-2A0B-4832-A4D5-23531F807EB5}"/>
              </a:ext>
            </a:extLst>
          </p:cNvPr>
          <p:cNvCxnSpPr>
            <a:cxnSpLocks/>
          </p:cNvCxnSpPr>
          <p:nvPr/>
        </p:nvCxnSpPr>
        <p:spPr>
          <a:xfrm>
            <a:off x="2807513" y="1433726"/>
            <a:ext cx="7248089" cy="1121163"/>
          </a:xfrm>
          <a:prstGeom prst="line">
            <a:avLst/>
          </a:prstGeom>
          <a:ln w="28575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53EC5BF-7D02-4BCF-AB60-7FBBF9C060DF}"/>
              </a:ext>
            </a:extLst>
          </p:cNvPr>
          <p:cNvCxnSpPr>
            <a:cxnSpLocks/>
          </p:cNvCxnSpPr>
          <p:nvPr/>
        </p:nvCxnSpPr>
        <p:spPr>
          <a:xfrm>
            <a:off x="2807512" y="2361619"/>
            <a:ext cx="7248089" cy="1121163"/>
          </a:xfrm>
          <a:prstGeom prst="line">
            <a:avLst/>
          </a:prstGeom>
          <a:ln w="28575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7A44A22-C6E6-48AC-9D41-E14021D2E7D3}"/>
              </a:ext>
            </a:extLst>
          </p:cNvPr>
          <p:cNvCxnSpPr>
            <a:cxnSpLocks/>
          </p:cNvCxnSpPr>
          <p:nvPr/>
        </p:nvCxnSpPr>
        <p:spPr>
          <a:xfrm>
            <a:off x="2807512" y="3209509"/>
            <a:ext cx="7248089" cy="1121163"/>
          </a:xfrm>
          <a:prstGeom prst="line">
            <a:avLst/>
          </a:prstGeom>
          <a:ln w="28575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AC9511-2DEF-45F8-8050-084C2F029B74}"/>
              </a:ext>
            </a:extLst>
          </p:cNvPr>
          <p:cNvCxnSpPr>
            <a:cxnSpLocks/>
          </p:cNvCxnSpPr>
          <p:nvPr/>
        </p:nvCxnSpPr>
        <p:spPr>
          <a:xfrm>
            <a:off x="2807512" y="4144231"/>
            <a:ext cx="7248089" cy="1121163"/>
          </a:xfrm>
          <a:prstGeom prst="line">
            <a:avLst/>
          </a:prstGeom>
          <a:ln w="28575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6BDF3AF-5F90-4C4B-9F60-78258CA9ABE9}"/>
              </a:ext>
            </a:extLst>
          </p:cNvPr>
          <p:cNvSpPr txBox="1"/>
          <p:nvPr/>
        </p:nvSpPr>
        <p:spPr>
          <a:xfrm>
            <a:off x="7572459" y="5429260"/>
            <a:ext cx="339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Future development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48E0F43-00AA-482D-A9E3-1BC14378FB55}"/>
              </a:ext>
            </a:extLst>
          </p:cNvPr>
          <p:cNvCxnSpPr>
            <a:cxnSpLocks/>
          </p:cNvCxnSpPr>
          <p:nvPr/>
        </p:nvCxnSpPr>
        <p:spPr>
          <a:xfrm>
            <a:off x="2807512" y="5157830"/>
            <a:ext cx="7248089" cy="1121163"/>
          </a:xfrm>
          <a:prstGeom prst="line">
            <a:avLst/>
          </a:prstGeom>
          <a:ln w="28575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BA18052-E245-4F3E-A317-015F9E20D1A4}"/>
              </a:ext>
            </a:extLst>
          </p:cNvPr>
          <p:cNvSpPr txBox="1"/>
          <p:nvPr/>
        </p:nvSpPr>
        <p:spPr>
          <a:xfrm>
            <a:off x="7572458" y="1803735"/>
            <a:ext cx="363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Needs &amp; Similar </a:t>
            </a:r>
            <a:r>
              <a:rPr lang="en-US" altLang="ko-KR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services</a:t>
            </a:r>
            <a:endParaRPr lang="ko-KR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2802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2600587" cy="6858000"/>
            <a:chOff x="0" y="0"/>
            <a:chExt cx="2600587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557B9A-75CF-48ED-9220-779FC9C19512}"/>
                </a:ext>
              </a:extLst>
            </p:cNvPr>
            <p:cNvSpPr/>
            <p:nvPr/>
          </p:nvSpPr>
          <p:spPr>
            <a:xfrm>
              <a:off x="0" y="0"/>
              <a:ext cx="2600587" cy="6858000"/>
            </a:xfrm>
            <a:prstGeom prst="rect">
              <a:avLst/>
            </a:prstGeom>
            <a:solidFill>
              <a:srgbClr val="24B9A3"/>
            </a:solidFill>
            <a:ln>
              <a:solidFill>
                <a:srgbClr val="24B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 rot="10800000">
              <a:off x="1677257" y="173973"/>
              <a:ext cx="923330" cy="6248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ko-KR" sz="4800" spc="-3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Minimal Viable Product</a:t>
              </a:r>
              <a:endParaRPr lang="ko-KR" altLang="en-US" sz="4800" spc="-3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206242-4E44-4D70-8555-FA6393A0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01" y="6339643"/>
              <a:ext cx="381033" cy="396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00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9" y="1213289"/>
            <a:ext cx="7856850" cy="5356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What we have </a:t>
            </a:r>
            <a:r>
              <a:rPr lang="en-US" altLang="ko-KR" sz="24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planed</a:t>
            </a:r>
            <a:endParaRPr lang="en-US" altLang="ko-KR" sz="24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Parser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Road Manager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Scoring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preprocessing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map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choropleth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Html </a:t>
            </a:r>
            <a:r>
              <a:rPr lang="en-US" altLang="ko-KR" sz="24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separation</a:t>
            </a:r>
            <a:endParaRPr lang="en-US" altLang="ko-KR" sz="2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Minimum Viable Product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96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Minimum Viable Product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9" y="1213289"/>
            <a:ext cx="7856850" cy="5356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What we have </a:t>
            </a:r>
            <a:r>
              <a:rPr lang="en-US" altLang="ko-KR" sz="24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done</a:t>
            </a:r>
            <a:endParaRPr lang="en-US" altLang="ko-KR" sz="24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Parser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Road Manager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Scoring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preprocessing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map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choropleth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Html 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separation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14523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Minimum Viable Product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9" y="1213289"/>
            <a:ext cx="7856850" cy="5356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What we have </a:t>
            </a:r>
            <a:r>
              <a:rPr lang="en-US" altLang="ko-KR" sz="24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done</a:t>
            </a:r>
            <a:endParaRPr lang="en-US" altLang="ko-KR" sz="24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Parser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Road Manager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Scoring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Data preprocessing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map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choropleth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Html </a:t>
            </a:r>
            <a:r>
              <a:rPr lang="en-US" altLang="ko-KR" sz="2400" dirty="0" smtClean="0">
                <a:solidFill>
                  <a:schemeClr val="bg1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separation</a:t>
            </a:r>
            <a:endParaRPr lang="en-US" altLang="ko-KR" sz="2400" dirty="0">
              <a:solidFill>
                <a:schemeClr val="bg1">
                  <a:lumMod val="7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5057068" y="1213289"/>
            <a:ext cx="4102172" cy="5356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Member roles</a:t>
            </a:r>
            <a:endParaRPr lang="en-US" altLang="ko-KR" sz="24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Noto Sans" panose="020B0502040504020204" pitchFamily="34"/>
              </a:rPr>
              <a:t>Sungjae</a:t>
            </a:r>
            <a:r>
              <a:rPr lang="en-US" altLang="ko-KR" sz="2400" dirty="0">
                <a:latin typeface="Noto Sans" panose="020B0502040504020204" pitchFamily="34"/>
              </a:rPr>
              <a:t> Min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Noto Sans" panose="020B0502040504020204" pitchFamily="34"/>
              </a:rPr>
              <a:t>Hyunjae</a:t>
            </a:r>
            <a:r>
              <a:rPr lang="en-US" altLang="ko-KR" sz="2400" dirty="0">
                <a:latin typeface="Noto Sans" panose="020B0502040504020204" pitchFamily="34"/>
              </a:rPr>
              <a:t> Lee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Noto Sans" panose="020B0502040504020204" pitchFamily="34"/>
              </a:rPr>
              <a:t>Sangmin</a:t>
            </a:r>
            <a:r>
              <a:rPr lang="en-US" altLang="ko-KR" sz="2400" dirty="0">
                <a:latin typeface="Noto Sans" panose="020B0502040504020204" pitchFamily="34"/>
              </a:rPr>
              <a:t> Lee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Noto Sans" panose="020B0502040504020204" pitchFamily="34"/>
              </a:rPr>
              <a:t>Seokcheon</a:t>
            </a:r>
            <a:r>
              <a:rPr lang="en-US" altLang="ko-KR" sz="2400" dirty="0">
                <a:latin typeface="Noto Sans" panose="020B0502040504020204" pitchFamily="34"/>
              </a:rPr>
              <a:t> </a:t>
            </a:r>
            <a:r>
              <a:rPr lang="en-US" altLang="ko-KR" sz="2400" dirty="0" err="1">
                <a:latin typeface="Noto Sans" panose="020B0502040504020204" pitchFamily="34"/>
              </a:rPr>
              <a:t>Ju</a:t>
            </a:r>
            <a:r>
              <a:rPr lang="en-US" altLang="ko-KR" sz="2400" dirty="0">
                <a:latin typeface="Noto Sans" panose="020B0502040504020204" pitchFamily="34"/>
              </a:rPr>
              <a:t> 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err="1">
                <a:latin typeface="Noto Sans" panose="020B0502040504020204" pitchFamily="34"/>
              </a:rPr>
              <a:t>Hyunjae</a:t>
            </a:r>
            <a:r>
              <a:rPr lang="en-US" altLang="ko-KR" sz="2400" dirty="0">
                <a:latin typeface="Noto Sans" panose="020B0502040504020204" pitchFamily="34"/>
              </a:rPr>
              <a:t> Lee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solidFill>
                  <a:schemeClr val="bg2">
                    <a:lumMod val="90000"/>
                  </a:schemeClr>
                </a:solidFill>
                <a:latin typeface="Noto Sans" panose="020B0502040504020204" pitchFamily="34"/>
              </a:rPr>
              <a:t>ALL</a:t>
            </a:r>
            <a:endParaRPr lang="en-US" altLang="ko-KR" sz="2400" dirty="0">
              <a:solidFill>
                <a:schemeClr val="bg2">
                  <a:lumMod val="90000"/>
                </a:schemeClr>
              </a:solidFill>
              <a:latin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7816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EBBB7C-BDAD-4093-BF3A-5FD702B5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1" y="953451"/>
            <a:ext cx="7512827" cy="413842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35CAE5B-A304-4268-BE38-C83E4DF9395D}"/>
              </a:ext>
            </a:extLst>
          </p:cNvPr>
          <p:cNvGrpSpPr/>
          <p:nvPr/>
        </p:nvGrpSpPr>
        <p:grpSpPr>
          <a:xfrm>
            <a:off x="7532370" y="5091873"/>
            <a:ext cx="1893896" cy="1647825"/>
            <a:chOff x="4744346" y="228026"/>
            <a:chExt cx="1893896" cy="16478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841A3D8-D0E9-413C-9A72-CF7FD864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0417" y="228026"/>
              <a:ext cx="1647825" cy="164782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A395D8-BA42-4C3D-8C46-141C00BF1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4346" y="389950"/>
              <a:ext cx="219075" cy="1323975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Minimum Viable Product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9D1B1A92-69A7-4B37-8B9C-624B030D793D}"/>
              </a:ext>
            </a:extLst>
          </p:cNvPr>
          <p:cNvSpPr txBox="1">
            <a:spLocks/>
          </p:cNvSpPr>
          <p:nvPr/>
        </p:nvSpPr>
        <p:spPr>
          <a:xfrm>
            <a:off x="5501640" y="196186"/>
            <a:ext cx="3858943" cy="576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ko-KR" sz="20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Github</a:t>
            </a:r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log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통해 얼마나 협업</a:t>
            </a:r>
            <a:endParaRPr lang="en-US" altLang="ko-KR" sz="20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606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2600587" cy="6858000"/>
            <a:chOff x="0" y="0"/>
            <a:chExt cx="2600587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557B9A-75CF-48ED-9220-779FC9C19512}"/>
                </a:ext>
              </a:extLst>
            </p:cNvPr>
            <p:cNvSpPr/>
            <p:nvPr/>
          </p:nvSpPr>
          <p:spPr>
            <a:xfrm>
              <a:off x="0" y="0"/>
              <a:ext cx="2600587" cy="6858000"/>
            </a:xfrm>
            <a:prstGeom prst="rect">
              <a:avLst/>
            </a:prstGeom>
            <a:solidFill>
              <a:srgbClr val="24B9A3"/>
            </a:solidFill>
            <a:ln>
              <a:solidFill>
                <a:srgbClr val="24B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 rot="10800000">
              <a:off x="1677257" y="173973"/>
              <a:ext cx="923330" cy="6248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Demo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206242-4E44-4D70-8555-FA6393A0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01" y="6339643"/>
              <a:ext cx="381033" cy="396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794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2600587" cy="6858000"/>
            <a:chOff x="0" y="0"/>
            <a:chExt cx="2600587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557B9A-75CF-48ED-9220-779FC9C19512}"/>
                </a:ext>
              </a:extLst>
            </p:cNvPr>
            <p:cNvSpPr/>
            <p:nvPr/>
          </p:nvSpPr>
          <p:spPr>
            <a:xfrm>
              <a:off x="0" y="0"/>
              <a:ext cx="2600587" cy="6858000"/>
            </a:xfrm>
            <a:prstGeom prst="rect">
              <a:avLst/>
            </a:prstGeom>
            <a:solidFill>
              <a:srgbClr val="24B9A3"/>
            </a:solidFill>
            <a:ln>
              <a:solidFill>
                <a:srgbClr val="24B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 rot="10800000">
              <a:off x="1677257" y="173973"/>
              <a:ext cx="923330" cy="6248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Future Development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206242-4E44-4D70-8555-FA6393A0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01" y="6339643"/>
              <a:ext cx="381033" cy="396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669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Future Development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8" y="533401"/>
            <a:ext cx="8532781" cy="6036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We are open to have your contributions!</a:t>
            </a:r>
            <a:endParaRPr lang="en-US" altLang="ko-KR" sz="32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 smtClean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Another calculation method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Feature Clustering using </a:t>
            </a:r>
            <a:r>
              <a:rPr lang="en-US" altLang="ko-KR" sz="28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</a:t>
            </a:r>
            <a:endParaRPr lang="en-US" altLang="ko-KR" sz="28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945179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Future Development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8" y="533401"/>
            <a:ext cx="8532781" cy="944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1. Another calculation method</a:t>
            </a:r>
            <a:endParaRPr lang="en-US" altLang="ko-KR" sz="32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8187" y="1870351"/>
            <a:ext cx="4166565" cy="3923161"/>
            <a:chOff x="0" y="1772381"/>
            <a:chExt cx="4166565" cy="392316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D98AD7-6389-423B-A2D1-D0B125B7F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671" y="4459307"/>
              <a:ext cx="701795" cy="701795"/>
            </a:xfrm>
            <a:prstGeom prst="rect">
              <a:avLst/>
            </a:prstGeom>
          </p:spPr>
        </p:pic>
        <p:pic>
          <p:nvPicPr>
            <p:cNvPr id="19" name="그림 1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C3F373-2E34-406A-9722-D60BE461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873" y="2011713"/>
              <a:ext cx="685738" cy="68573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25CE314-19A7-498F-B486-0B0ECA119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25" y="2937586"/>
              <a:ext cx="685738" cy="685738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29406A3F-F80C-4CF1-9F9D-451FC8EA12FA}"/>
                </a:ext>
              </a:extLst>
            </p:cNvPr>
            <p:cNvGrpSpPr/>
            <p:nvPr/>
          </p:nvGrpSpPr>
          <p:grpSpPr>
            <a:xfrm>
              <a:off x="1736259" y="3428999"/>
              <a:ext cx="685738" cy="685738"/>
              <a:chOff x="5157604" y="3636451"/>
              <a:chExt cx="685738" cy="685738"/>
            </a:xfrm>
          </p:grpSpPr>
          <p:pic>
            <p:nvPicPr>
              <p:cNvPr id="35" name="Picture 12" descr="마커 아이콘에 대한 이미지 검색결과">
                <a:extLst>
                  <a:ext uri="{FF2B5EF4-FFF2-40B4-BE49-F238E27FC236}">
                    <a16:creationId xmlns:a16="http://schemas.microsoft.com/office/drawing/2014/main" id="{D942F694-BD44-42E2-83EF-12CA749676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604" y="3636451"/>
                <a:ext cx="685738" cy="68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7EABD7F4-31AF-42B4-A259-7C683C43B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253811" y="3686767"/>
                <a:ext cx="456336" cy="514033"/>
              </a:xfrm>
              <a:prstGeom prst="rect">
                <a:avLst/>
              </a:prstGeom>
            </p:spPr>
          </p:pic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D45C7D-5705-4F11-A37D-67F976346EEA}"/>
                </a:ext>
              </a:extLst>
            </p:cNvPr>
            <p:cNvSpPr/>
            <p:nvPr/>
          </p:nvSpPr>
          <p:spPr>
            <a:xfrm>
              <a:off x="0" y="1772381"/>
              <a:ext cx="4166565" cy="3923161"/>
            </a:xfrm>
            <a:prstGeom prst="ellipse">
              <a:avLst/>
            </a:prstGeom>
            <a:noFill/>
            <a:ln w="57150">
              <a:solidFill>
                <a:srgbClr val="F9D369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FF9AB0-DACA-4C7C-90CD-98A5C9273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403" y="3389690"/>
              <a:ext cx="685738" cy="685738"/>
            </a:xfrm>
            <a:prstGeom prst="rect">
              <a:avLst/>
            </a:prstGeom>
          </p:spPr>
        </p:pic>
        <p:pic>
          <p:nvPicPr>
            <p:cNvPr id="24" name="그림 23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E51402-38B2-46F2-B813-47ACDD7A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55" y="4350251"/>
              <a:ext cx="685738" cy="68573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539620" y="2314391"/>
            <a:ext cx="3340793" cy="3110894"/>
            <a:chOff x="5426988" y="2225073"/>
            <a:chExt cx="3340793" cy="3110894"/>
          </a:xfrm>
        </p:grpSpPr>
        <p:sp>
          <p:nvSpPr>
            <p:cNvPr id="25" name="화살표: 오른쪽 22">
              <a:extLst>
                <a:ext uri="{FF2B5EF4-FFF2-40B4-BE49-F238E27FC236}">
                  <a16:creationId xmlns:a16="http://schemas.microsoft.com/office/drawing/2014/main" id="{44656ED2-4F38-444F-8D74-7945C9600A9C}"/>
                </a:ext>
              </a:extLst>
            </p:cNvPr>
            <p:cNvSpPr/>
            <p:nvPr/>
          </p:nvSpPr>
          <p:spPr>
            <a:xfrm>
              <a:off x="5719637" y="5076309"/>
              <a:ext cx="3048144" cy="23891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화살표: 오른쪽 23">
              <a:extLst>
                <a:ext uri="{FF2B5EF4-FFF2-40B4-BE49-F238E27FC236}">
                  <a16:creationId xmlns:a16="http://schemas.microsoft.com/office/drawing/2014/main" id="{3C6E2D22-19AC-4E47-B281-4DF877296A6F}"/>
                </a:ext>
              </a:extLst>
            </p:cNvPr>
            <p:cNvSpPr/>
            <p:nvPr/>
          </p:nvSpPr>
          <p:spPr>
            <a:xfrm rot="16200000">
              <a:off x="4238364" y="3629685"/>
              <a:ext cx="3048144" cy="23891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87FBEDE-4163-4F65-BEAE-6CBE66B4D794}"/>
                </a:ext>
              </a:extLst>
            </p:cNvPr>
            <p:cNvGrpSpPr/>
            <p:nvPr/>
          </p:nvGrpSpPr>
          <p:grpSpPr>
            <a:xfrm>
              <a:off x="5426988" y="4650229"/>
              <a:ext cx="685738" cy="685738"/>
              <a:chOff x="5157604" y="3636451"/>
              <a:chExt cx="685738" cy="685738"/>
            </a:xfrm>
          </p:grpSpPr>
          <p:pic>
            <p:nvPicPr>
              <p:cNvPr id="33" name="Picture 12" descr="마커 아이콘에 대한 이미지 검색결과">
                <a:extLst>
                  <a:ext uri="{FF2B5EF4-FFF2-40B4-BE49-F238E27FC236}">
                    <a16:creationId xmlns:a16="http://schemas.microsoft.com/office/drawing/2014/main" id="{10652B68-0E2E-4FB5-A942-6767FDE757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604" y="3636451"/>
                <a:ext cx="685738" cy="68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DB13968-8695-441D-9A1F-C97B55AE9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253811" y="3686767"/>
                <a:ext cx="456336" cy="514033"/>
              </a:xfrm>
              <a:prstGeom prst="rect">
                <a:avLst/>
              </a:prstGeom>
            </p:spPr>
          </p:pic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B785C38-7E65-491F-BD4F-CEEF8963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178" y="4215443"/>
              <a:ext cx="685738" cy="685738"/>
            </a:xfrm>
            <a:prstGeom prst="rect">
              <a:avLst/>
            </a:prstGeom>
          </p:spPr>
        </p:pic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7095BFF8-9BDC-4959-AF2E-DD526351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721" y="3229597"/>
              <a:ext cx="685738" cy="685738"/>
            </a:xfrm>
            <a:prstGeom prst="rect">
              <a:avLst/>
            </a:prstGeom>
          </p:spPr>
        </p:pic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9B1AE94-30ED-4436-8FE6-AFD3ADB0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399" y="2799164"/>
              <a:ext cx="685738" cy="68573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D0375C4-86D1-4E51-9AD6-0464C052B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646" y="3733962"/>
              <a:ext cx="685738" cy="68573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4B1DC13-090D-4DC0-B5B3-3E11DAF3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940" y="2275619"/>
              <a:ext cx="701795" cy="701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879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Future Development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8" y="533401"/>
            <a:ext cx="8532781" cy="944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1. Another calculation method</a:t>
            </a:r>
            <a:endParaRPr lang="en-US" altLang="ko-KR" sz="32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2573" y="1966726"/>
            <a:ext cx="3896507" cy="3941227"/>
            <a:chOff x="310173" y="1966726"/>
            <a:chExt cx="3896507" cy="3941227"/>
          </a:xfrm>
        </p:grpSpPr>
        <p:sp>
          <p:nvSpPr>
            <p:cNvPr id="37" name="화살표: 오른쪽 22">
              <a:extLst>
                <a:ext uri="{FF2B5EF4-FFF2-40B4-BE49-F238E27FC236}">
                  <a16:creationId xmlns:a16="http://schemas.microsoft.com/office/drawing/2014/main" id="{44656ED2-4F38-444F-8D74-7945C9600A9C}"/>
                </a:ext>
              </a:extLst>
            </p:cNvPr>
            <p:cNvSpPr/>
            <p:nvPr/>
          </p:nvSpPr>
          <p:spPr>
            <a:xfrm>
              <a:off x="904356" y="5218922"/>
              <a:ext cx="3048144" cy="23891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8" name="화살표: 오른쪽 23">
              <a:extLst>
                <a:ext uri="{FF2B5EF4-FFF2-40B4-BE49-F238E27FC236}">
                  <a16:creationId xmlns:a16="http://schemas.microsoft.com/office/drawing/2014/main" id="{3C6E2D22-19AC-4E47-B281-4DF877296A6F}"/>
                </a:ext>
              </a:extLst>
            </p:cNvPr>
            <p:cNvSpPr/>
            <p:nvPr/>
          </p:nvSpPr>
          <p:spPr>
            <a:xfrm rot="16200000">
              <a:off x="-576917" y="3772298"/>
              <a:ext cx="3048144" cy="23891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B87FBEDE-4163-4F65-BEAE-6CBE66B4D794}"/>
                </a:ext>
              </a:extLst>
            </p:cNvPr>
            <p:cNvGrpSpPr/>
            <p:nvPr/>
          </p:nvGrpSpPr>
          <p:grpSpPr>
            <a:xfrm>
              <a:off x="611707" y="4792842"/>
              <a:ext cx="685738" cy="685738"/>
              <a:chOff x="5157604" y="3636451"/>
              <a:chExt cx="685738" cy="685738"/>
            </a:xfrm>
          </p:grpSpPr>
          <p:pic>
            <p:nvPicPr>
              <p:cNvPr id="40" name="Picture 12" descr="마커 아이콘에 대한 이미지 검색결과">
                <a:extLst>
                  <a:ext uri="{FF2B5EF4-FFF2-40B4-BE49-F238E27FC236}">
                    <a16:creationId xmlns:a16="http://schemas.microsoft.com/office/drawing/2014/main" id="{10652B68-0E2E-4FB5-A942-6767FDE757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7604" y="3636451"/>
                <a:ext cx="685738" cy="68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0DB13968-8695-441D-9A1F-C97B55AE9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5253811" y="3686767"/>
                <a:ext cx="456336" cy="514033"/>
              </a:xfrm>
              <a:prstGeom prst="rect">
                <a:avLst/>
              </a:prstGeom>
            </p:spPr>
          </p:pic>
        </p:grp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B785C38-7E65-491F-BD4F-CEEF8963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3897" y="4358056"/>
              <a:ext cx="685738" cy="685738"/>
            </a:xfrm>
            <a:prstGeom prst="rect">
              <a:avLst/>
            </a:prstGeom>
          </p:spPr>
        </p:pic>
        <p:pic>
          <p:nvPicPr>
            <p:cNvPr id="43" name="그림 42" descr="텍스트이(가) 표시된 사진&#10;&#10;자동 생성된 설명">
              <a:extLst>
                <a:ext uri="{FF2B5EF4-FFF2-40B4-BE49-F238E27FC236}">
                  <a16:creationId xmlns:a16="http://schemas.microsoft.com/office/drawing/2014/main" id="{7095BFF8-9BDC-4959-AF2E-DD526351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40" y="3372210"/>
              <a:ext cx="685738" cy="685738"/>
            </a:xfrm>
            <a:prstGeom prst="rect">
              <a:avLst/>
            </a:prstGeom>
          </p:spPr>
        </p:pic>
        <p:pic>
          <p:nvPicPr>
            <p:cNvPr id="44" name="그림 43" descr="텍스트이(가) 표시된 사진&#10;&#10;자동 생성된 설명">
              <a:extLst>
                <a:ext uri="{FF2B5EF4-FFF2-40B4-BE49-F238E27FC236}">
                  <a16:creationId xmlns:a16="http://schemas.microsoft.com/office/drawing/2014/main" id="{E9B1AE94-30ED-4436-8FE6-AFD3ADB00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118" y="2941777"/>
              <a:ext cx="685738" cy="68573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D0375C4-86D1-4E51-9AD6-0464C052B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8365" y="3876575"/>
              <a:ext cx="685738" cy="685738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4B1DC13-090D-4DC0-B5B3-3E11DAF3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659" y="2418232"/>
              <a:ext cx="701795" cy="70179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11C05D-1CA8-41FB-84F2-5956222827FD}"/>
                </a:ext>
              </a:extLst>
            </p:cNvPr>
            <p:cNvSpPr txBox="1"/>
            <p:nvPr/>
          </p:nvSpPr>
          <p:spPr>
            <a:xfrm>
              <a:off x="3191659" y="5538621"/>
              <a:ext cx="101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latitude</a:t>
              </a:r>
              <a:endParaRPr lang="ko-KR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E3C08B-A81A-4D64-8EEF-6F5B19356424}"/>
                </a:ext>
              </a:extLst>
            </p:cNvPr>
            <p:cNvSpPr txBox="1"/>
            <p:nvPr/>
          </p:nvSpPr>
          <p:spPr>
            <a:xfrm>
              <a:off x="310173" y="1966726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longitude</a:t>
              </a:r>
              <a:endParaRPr lang="ko-KR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05469" y="1965731"/>
            <a:ext cx="4405815" cy="3952606"/>
            <a:chOff x="4668309" y="1965731"/>
            <a:chExt cx="4405815" cy="3952606"/>
          </a:xfrm>
        </p:grpSpPr>
        <p:sp>
          <p:nvSpPr>
            <p:cNvPr id="47" name="화살표: 오른쪽 29">
              <a:extLst>
                <a:ext uri="{FF2B5EF4-FFF2-40B4-BE49-F238E27FC236}">
                  <a16:creationId xmlns:a16="http://schemas.microsoft.com/office/drawing/2014/main" id="{64E5B3ED-657C-42C9-8E11-B3FEAD1BC489}"/>
                </a:ext>
              </a:extLst>
            </p:cNvPr>
            <p:cNvSpPr/>
            <p:nvPr/>
          </p:nvSpPr>
          <p:spPr>
            <a:xfrm>
              <a:off x="5152577" y="5239661"/>
              <a:ext cx="3048144" cy="23891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8" name="화살표: 오른쪽 30">
              <a:extLst>
                <a:ext uri="{FF2B5EF4-FFF2-40B4-BE49-F238E27FC236}">
                  <a16:creationId xmlns:a16="http://schemas.microsoft.com/office/drawing/2014/main" id="{98644515-1D2B-4194-BAAF-6F7CAF1E3B3B}"/>
                </a:ext>
              </a:extLst>
            </p:cNvPr>
            <p:cNvSpPr/>
            <p:nvPr/>
          </p:nvSpPr>
          <p:spPr>
            <a:xfrm rot="16200000">
              <a:off x="3671304" y="3793037"/>
              <a:ext cx="3048144" cy="238919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4FA5E7-66BC-4C5E-B44A-400B5D51A2E5}"/>
                </a:ext>
              </a:extLst>
            </p:cNvPr>
            <p:cNvSpPr txBox="1"/>
            <p:nvPr/>
          </p:nvSpPr>
          <p:spPr>
            <a:xfrm>
              <a:off x="7954907" y="5549005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Variance</a:t>
              </a:r>
              <a:endParaRPr lang="ko-KR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43FCA-91A9-4306-96AF-E92B5E28F50F}"/>
                </a:ext>
              </a:extLst>
            </p:cNvPr>
            <p:cNvSpPr txBox="1"/>
            <p:nvPr/>
          </p:nvSpPr>
          <p:spPr>
            <a:xfrm>
              <a:off x="4668309" y="1965731"/>
              <a:ext cx="998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#object</a:t>
              </a:r>
              <a:endParaRPr lang="ko-KR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AB54D06-E98A-4798-981D-29D094CE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6703" y="3452397"/>
              <a:ext cx="2694305" cy="1856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271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62507" y="994370"/>
            <a:ext cx="11266987" cy="5464177"/>
            <a:chOff x="292559" y="994370"/>
            <a:chExt cx="11266987" cy="5464177"/>
          </a:xfrm>
        </p:grpSpPr>
        <p:sp>
          <p:nvSpPr>
            <p:cNvPr id="5" name="Rectangle 119">
              <a:extLst>
                <a:ext uri="{FF2B5EF4-FFF2-40B4-BE49-F238E27FC236}">
                  <a16:creationId xmlns:a16="http://schemas.microsoft.com/office/drawing/2014/main" id="{F474000E-D212-491D-AB32-7FAF8AACE6B8}"/>
                </a:ext>
              </a:extLst>
            </p:cNvPr>
            <p:cNvSpPr/>
            <p:nvPr/>
          </p:nvSpPr>
          <p:spPr>
            <a:xfrm>
              <a:off x="6152431" y="3480689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Jane Doe</a:t>
              </a:r>
            </a:p>
          </p:txBody>
        </p:sp>
        <p:grpSp>
          <p:nvGrpSpPr>
            <p:cNvPr id="6" name="Group 120">
              <a:extLst>
                <a:ext uri="{FF2B5EF4-FFF2-40B4-BE49-F238E27FC236}">
                  <a16:creationId xmlns:a16="http://schemas.microsoft.com/office/drawing/2014/main" id="{0A9A15C3-DC20-414F-8A02-9E39D4BE7145}"/>
                </a:ext>
              </a:extLst>
            </p:cNvPr>
            <p:cNvGrpSpPr/>
            <p:nvPr/>
          </p:nvGrpSpPr>
          <p:grpSpPr>
            <a:xfrm>
              <a:off x="6152431" y="1248441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Rectangle 128">
                <a:extLst>
                  <a:ext uri="{FF2B5EF4-FFF2-40B4-BE49-F238E27FC236}">
                    <a16:creationId xmlns:a16="http://schemas.microsoft.com/office/drawing/2014/main" id="{C2F079F1-7B0C-4B0E-8149-404262F49CFE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1" name="Rectangle 129">
                <a:extLst>
                  <a:ext uri="{FF2B5EF4-FFF2-40B4-BE49-F238E27FC236}">
                    <a16:creationId xmlns:a16="http://schemas.microsoft.com/office/drawing/2014/main" id="{E2030D19-CF7C-417A-8E54-63BAB3DDA076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" name="Oval 121">
              <a:extLst>
                <a:ext uri="{FF2B5EF4-FFF2-40B4-BE49-F238E27FC236}">
                  <a16:creationId xmlns:a16="http://schemas.microsoft.com/office/drawing/2014/main" id="{1F374CE3-6273-4782-9B26-3545507AC5F1}"/>
                </a:ext>
              </a:extLst>
            </p:cNvPr>
            <p:cNvSpPr/>
            <p:nvPr/>
          </p:nvSpPr>
          <p:spPr>
            <a:xfrm>
              <a:off x="6512223" y="1536473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" name="Rectangle 122">
              <a:extLst>
                <a:ext uri="{FF2B5EF4-FFF2-40B4-BE49-F238E27FC236}">
                  <a16:creationId xmlns:a16="http://schemas.microsoft.com/office/drawing/2014/main" id="{CDDE039A-3E4B-47D7-9C58-4E9E2DBECBA4}"/>
                </a:ext>
              </a:extLst>
            </p:cNvPr>
            <p:cNvSpPr/>
            <p:nvPr/>
          </p:nvSpPr>
          <p:spPr>
            <a:xfrm>
              <a:off x="6152431" y="3355170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cap="all" dirty="0" err="1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Seokcheon</a:t>
              </a:r>
              <a:r>
                <a:rPr lang="en-US" sz="1400" b="1" cap="all" dirty="0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</a:t>
              </a:r>
              <a:r>
                <a:rPr lang="en-US" sz="1400" b="1" cap="all" dirty="0" err="1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ju</a:t>
              </a:r>
              <a:endParaRPr lang="en-US" sz="1400" b="1" cap="all" dirty="0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" name="Rectangle 123">
              <a:extLst>
                <a:ext uri="{FF2B5EF4-FFF2-40B4-BE49-F238E27FC236}">
                  <a16:creationId xmlns:a16="http://schemas.microsoft.com/office/drawing/2014/main" id="{4D7750F3-EBA0-4EE9-96E8-D2982E9E4CCF}"/>
                </a:ext>
              </a:extLst>
            </p:cNvPr>
            <p:cNvSpPr/>
            <p:nvPr/>
          </p:nvSpPr>
          <p:spPr>
            <a:xfrm>
              <a:off x="6152431" y="3896490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cap="all" dirty="0">
                <a:solidFill>
                  <a:schemeClr val="tx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" name="Rectangle 124">
              <a:extLst>
                <a:ext uri="{FF2B5EF4-FFF2-40B4-BE49-F238E27FC236}">
                  <a16:creationId xmlns:a16="http://schemas.microsoft.com/office/drawing/2014/main" id="{A806ACAA-CB48-4DDD-8B54-9115887BC7FF}"/>
                </a:ext>
              </a:extLst>
            </p:cNvPr>
            <p:cNvSpPr/>
            <p:nvPr/>
          </p:nvSpPr>
          <p:spPr>
            <a:xfrm>
              <a:off x="6152431" y="3918131"/>
              <a:ext cx="2447777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en-US" altLang="ko-KR" sz="14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Documentation</a:t>
              </a: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입력된 엑셀 정보를 읽어서 </a:t>
              </a:r>
              <a:r>
                <a:rPr lang="en-US" altLang="ko-KR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 </a:t>
              </a: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전처리를 하는 함수 구현 </a:t>
              </a:r>
              <a:r>
                <a:rPr lang="en-US" altLang="ko-KR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(dataproc.py)</a:t>
              </a: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데이터 수집 </a:t>
              </a:r>
              <a:r>
                <a:rPr lang="en-US" altLang="ko-KR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(user, roads, others)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8B4D1B-C982-4674-8BA8-48104B0A2928}"/>
                </a:ext>
              </a:extLst>
            </p:cNvPr>
            <p:cNvSpPr txBox="1"/>
            <p:nvPr/>
          </p:nvSpPr>
          <p:spPr>
            <a:xfrm>
              <a:off x="6481684" y="5524005"/>
              <a:ext cx="17892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u="sng" dirty="0" smtClean="0">
                  <a:solidFill>
                    <a:schemeClr val="accent2">
                      <a:lumMod val="75000"/>
                    </a:schemeClr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smallfish06@cau.ac.kr</a:t>
              </a:r>
              <a:endParaRPr lang="en-US" sz="1200" u="sng" dirty="0">
                <a:solidFill>
                  <a:schemeClr val="accent2">
                    <a:lumMod val="7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" name="Straight Connector 127">
              <a:extLst>
                <a:ext uri="{FF2B5EF4-FFF2-40B4-BE49-F238E27FC236}">
                  <a16:creationId xmlns:a16="http://schemas.microsoft.com/office/drawing/2014/main" id="{85ED42BC-A98F-456A-8985-BA16B83CC08F}"/>
                </a:ext>
              </a:extLst>
            </p:cNvPr>
            <p:cNvCxnSpPr>
              <a:cxnSpLocks/>
            </p:cNvCxnSpPr>
            <p:nvPr/>
          </p:nvCxnSpPr>
          <p:spPr>
            <a:xfrm>
              <a:off x="6152431" y="5400754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다이어그램 12">
              <a:extLst>
                <a:ext uri="{FF2B5EF4-FFF2-40B4-BE49-F238E27FC236}">
                  <a16:creationId xmlns:a16="http://schemas.microsoft.com/office/drawing/2014/main" id="{0BC21615-6D2B-4408-8790-7D1C9E3073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63909248"/>
                </p:ext>
              </p:extLst>
            </p:nvPr>
          </p:nvGraphicFramePr>
          <p:xfrm>
            <a:off x="6037329" y="1065576"/>
            <a:ext cx="2590799" cy="22536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Rectangle 95">
              <a:extLst>
                <a:ext uri="{FF2B5EF4-FFF2-40B4-BE49-F238E27FC236}">
                  <a16:creationId xmlns:a16="http://schemas.microsoft.com/office/drawing/2014/main" id="{37FE3702-2358-4CCC-8722-DC786EE14CB5}"/>
                </a:ext>
              </a:extLst>
            </p:cNvPr>
            <p:cNvSpPr/>
            <p:nvPr/>
          </p:nvSpPr>
          <p:spPr>
            <a:xfrm>
              <a:off x="3327264" y="3493162"/>
              <a:ext cx="2447778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Jane Doe</a:t>
              </a:r>
            </a:p>
          </p:txBody>
        </p:sp>
        <p:grpSp>
          <p:nvGrpSpPr>
            <p:cNvPr id="15" name="Group 96">
              <a:extLst>
                <a:ext uri="{FF2B5EF4-FFF2-40B4-BE49-F238E27FC236}">
                  <a16:creationId xmlns:a16="http://schemas.microsoft.com/office/drawing/2014/main" id="{C32E1F27-C9E8-40F6-92C8-E66F20CB5EED}"/>
                </a:ext>
              </a:extLst>
            </p:cNvPr>
            <p:cNvGrpSpPr/>
            <p:nvPr/>
          </p:nvGrpSpPr>
          <p:grpSpPr>
            <a:xfrm>
              <a:off x="3327264" y="1248441"/>
              <a:ext cx="2447778" cy="4968552"/>
              <a:chOff x="623732" y="1688563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Rectangle 104">
                <a:extLst>
                  <a:ext uri="{FF2B5EF4-FFF2-40B4-BE49-F238E27FC236}">
                    <a16:creationId xmlns:a16="http://schemas.microsoft.com/office/drawing/2014/main" id="{72AC52C6-325F-40AC-853B-7B1CD20EEECE}"/>
                  </a:ext>
                </a:extLst>
              </p:cNvPr>
              <p:cNvSpPr/>
              <p:nvPr/>
            </p:nvSpPr>
            <p:spPr>
              <a:xfrm>
                <a:off x="623732" y="1688563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9" name="Rectangle 105">
                <a:extLst>
                  <a:ext uri="{FF2B5EF4-FFF2-40B4-BE49-F238E27FC236}">
                    <a16:creationId xmlns:a16="http://schemas.microsoft.com/office/drawing/2014/main" id="{28253A86-35F1-47D8-9DE7-ACA8CD0C625F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6" name="Oval 97">
              <a:extLst>
                <a:ext uri="{FF2B5EF4-FFF2-40B4-BE49-F238E27FC236}">
                  <a16:creationId xmlns:a16="http://schemas.microsoft.com/office/drawing/2014/main" id="{14C18E27-AA05-4AA4-BFDE-5EA0841F6435}"/>
                </a:ext>
              </a:extLst>
            </p:cNvPr>
            <p:cNvSpPr/>
            <p:nvPr/>
          </p:nvSpPr>
          <p:spPr>
            <a:xfrm>
              <a:off x="3687056" y="1548946"/>
              <a:ext cx="1728193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7" name="Rectangle 98">
              <a:extLst>
                <a:ext uri="{FF2B5EF4-FFF2-40B4-BE49-F238E27FC236}">
                  <a16:creationId xmlns:a16="http://schemas.microsoft.com/office/drawing/2014/main" id="{BAEDC75C-01ED-4840-A371-E5A900888343}"/>
                </a:ext>
              </a:extLst>
            </p:cNvPr>
            <p:cNvSpPr/>
            <p:nvPr/>
          </p:nvSpPr>
          <p:spPr>
            <a:xfrm>
              <a:off x="3327264" y="3367643"/>
              <a:ext cx="2447778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cap="all" dirty="0" err="1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Sungjae</a:t>
              </a:r>
              <a:r>
                <a:rPr lang="en-US" sz="1400" b="1" cap="all" dirty="0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min</a:t>
              </a:r>
            </a:p>
          </p:txBody>
        </p:sp>
        <p:sp>
          <p:nvSpPr>
            <p:cNvPr id="18" name="Rectangle 99">
              <a:extLst>
                <a:ext uri="{FF2B5EF4-FFF2-40B4-BE49-F238E27FC236}">
                  <a16:creationId xmlns:a16="http://schemas.microsoft.com/office/drawing/2014/main" id="{A8D6B9FF-8686-4C93-88C1-D244923E7A7B}"/>
                </a:ext>
              </a:extLst>
            </p:cNvPr>
            <p:cNvSpPr/>
            <p:nvPr/>
          </p:nvSpPr>
          <p:spPr>
            <a:xfrm>
              <a:off x="3327264" y="3908963"/>
              <a:ext cx="2447778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i="1" cap="all" dirty="0">
                <a:solidFill>
                  <a:schemeClr val="tx2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9" name="Rectangle 100">
              <a:extLst>
                <a:ext uri="{FF2B5EF4-FFF2-40B4-BE49-F238E27FC236}">
                  <a16:creationId xmlns:a16="http://schemas.microsoft.com/office/drawing/2014/main" id="{30E7E486-E98F-4669-92B9-B4280CF94E8B}"/>
                </a:ext>
              </a:extLst>
            </p:cNvPr>
            <p:cNvSpPr/>
            <p:nvPr/>
          </p:nvSpPr>
          <p:spPr>
            <a:xfrm>
              <a:off x="3308124" y="4030924"/>
              <a:ext cx="2447778" cy="1066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사용자의 </a:t>
              </a:r>
              <a:r>
                <a:rPr lang="ko-KR" altLang="en-US" sz="1333" dirty="0" err="1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입력값들을</a:t>
              </a:r>
              <a:r>
                <a:rPr lang="ko-KR" altLang="en-US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 검증하기 위한 파싱 구현 </a:t>
              </a:r>
              <a:r>
                <a:rPr lang="en-US" altLang="ko-KR" sz="1333" dirty="0" smtClean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(parser.py</a:t>
              </a:r>
              <a:r>
                <a:rPr lang="en-US" altLang="ko-KR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)</a:t>
              </a: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데이터 수집 </a:t>
              </a:r>
              <a:r>
                <a:rPr lang="en-US" altLang="ko-KR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(choropleth)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5348A1-CB43-455F-B9F5-70B58AB232D6}"/>
                </a:ext>
              </a:extLst>
            </p:cNvPr>
            <p:cNvSpPr txBox="1"/>
            <p:nvPr/>
          </p:nvSpPr>
          <p:spPr>
            <a:xfrm>
              <a:off x="3529885" y="5536478"/>
              <a:ext cx="2042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u="sng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alstjdwo1601@naver.com</a:t>
              </a:r>
            </a:p>
          </p:txBody>
        </p:sp>
        <p:cxnSp>
          <p:nvCxnSpPr>
            <p:cNvPr id="21" name="Straight Connector 103">
              <a:extLst>
                <a:ext uri="{FF2B5EF4-FFF2-40B4-BE49-F238E27FC236}">
                  <a16:creationId xmlns:a16="http://schemas.microsoft.com/office/drawing/2014/main" id="{0FE96498-4E79-4BAF-AE22-9C27EBEED03B}"/>
                </a:ext>
              </a:extLst>
            </p:cNvPr>
            <p:cNvCxnSpPr>
              <a:cxnSpLocks/>
            </p:cNvCxnSpPr>
            <p:nvPr/>
          </p:nvCxnSpPr>
          <p:spPr>
            <a:xfrm>
              <a:off x="3327264" y="5413227"/>
              <a:ext cx="2447778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111">
              <a:extLst>
                <a:ext uri="{FF2B5EF4-FFF2-40B4-BE49-F238E27FC236}">
                  <a16:creationId xmlns:a16="http://schemas.microsoft.com/office/drawing/2014/main" id="{6A327E48-1ED4-4BA7-81CF-B5B98B741973}"/>
                </a:ext>
              </a:extLst>
            </p:cNvPr>
            <p:cNvSpPr/>
            <p:nvPr/>
          </p:nvSpPr>
          <p:spPr>
            <a:xfrm>
              <a:off x="535457" y="3366715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i="1" cap="all" dirty="0">
                  <a:solidFill>
                    <a:schemeClr val="tx2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BACKEND DEVELOPER</a:t>
              </a:r>
            </a:p>
          </p:txBody>
        </p:sp>
        <p:sp>
          <p:nvSpPr>
            <p:cNvPr id="23" name="Rectangle 107">
              <a:extLst>
                <a:ext uri="{FF2B5EF4-FFF2-40B4-BE49-F238E27FC236}">
                  <a16:creationId xmlns:a16="http://schemas.microsoft.com/office/drawing/2014/main" id="{D916D839-0FF2-4237-B5BF-0CE14AE5C8F6}"/>
                </a:ext>
              </a:extLst>
            </p:cNvPr>
            <p:cNvSpPr/>
            <p:nvPr/>
          </p:nvSpPr>
          <p:spPr>
            <a:xfrm>
              <a:off x="8940503" y="3480689"/>
              <a:ext cx="2447777" cy="52322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Jane Doe</a:t>
              </a:r>
            </a:p>
          </p:txBody>
        </p:sp>
        <p:grpSp>
          <p:nvGrpSpPr>
            <p:cNvPr id="24" name="Group 108">
              <a:extLst>
                <a:ext uri="{FF2B5EF4-FFF2-40B4-BE49-F238E27FC236}">
                  <a16:creationId xmlns:a16="http://schemas.microsoft.com/office/drawing/2014/main" id="{0A4BBC88-F1DB-4339-8327-A52B41F94C51}"/>
                </a:ext>
              </a:extLst>
            </p:cNvPr>
            <p:cNvGrpSpPr/>
            <p:nvPr/>
          </p:nvGrpSpPr>
          <p:grpSpPr>
            <a:xfrm>
              <a:off x="8940503" y="1248441"/>
              <a:ext cx="2447777" cy="4968552"/>
              <a:chOff x="623732" y="1700808"/>
              <a:chExt cx="2447777" cy="48777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116">
                <a:extLst>
                  <a:ext uri="{FF2B5EF4-FFF2-40B4-BE49-F238E27FC236}">
                    <a16:creationId xmlns:a16="http://schemas.microsoft.com/office/drawing/2014/main" id="{7DF6CAD6-ED27-40A7-865D-7BE47F2497DC}"/>
                  </a:ext>
                </a:extLst>
              </p:cNvPr>
              <p:cNvSpPr/>
              <p:nvPr/>
            </p:nvSpPr>
            <p:spPr>
              <a:xfrm>
                <a:off x="623732" y="1700808"/>
                <a:ext cx="2447777" cy="48777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Rectangle 117">
                <a:extLst>
                  <a:ext uri="{FF2B5EF4-FFF2-40B4-BE49-F238E27FC236}">
                    <a16:creationId xmlns:a16="http://schemas.microsoft.com/office/drawing/2014/main" id="{02342486-5E1E-4F30-B18B-7D7CEFCD3C99}"/>
                  </a:ext>
                </a:extLst>
              </p:cNvPr>
              <p:cNvSpPr/>
              <p:nvPr/>
            </p:nvSpPr>
            <p:spPr>
              <a:xfrm>
                <a:off x="623732" y="1703090"/>
                <a:ext cx="2447777" cy="11287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" name="Oval 109">
              <a:extLst>
                <a:ext uri="{FF2B5EF4-FFF2-40B4-BE49-F238E27FC236}">
                  <a16:creationId xmlns:a16="http://schemas.microsoft.com/office/drawing/2014/main" id="{3790BA31-1D2B-4DF1-896E-0CE38B9935E4}"/>
                </a:ext>
              </a:extLst>
            </p:cNvPr>
            <p:cNvSpPr/>
            <p:nvPr/>
          </p:nvSpPr>
          <p:spPr>
            <a:xfrm>
              <a:off x="9300295" y="1536473"/>
              <a:ext cx="1728192" cy="1728192"/>
            </a:xfrm>
            <a:prstGeom prst="ellipse">
              <a:avLst/>
            </a:prstGeom>
            <a:solidFill>
              <a:schemeClr val="tx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6" name="Rectangle 110">
              <a:extLst>
                <a:ext uri="{FF2B5EF4-FFF2-40B4-BE49-F238E27FC236}">
                  <a16:creationId xmlns:a16="http://schemas.microsoft.com/office/drawing/2014/main" id="{4DB97C93-B26B-47C1-AD32-BF3E5D4A5764}"/>
                </a:ext>
              </a:extLst>
            </p:cNvPr>
            <p:cNvSpPr/>
            <p:nvPr/>
          </p:nvSpPr>
          <p:spPr>
            <a:xfrm>
              <a:off x="8940503" y="3355170"/>
              <a:ext cx="2447777" cy="523220"/>
            </a:xfrm>
            <a:prstGeom prst="rect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cap="all" dirty="0" err="1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Sangmin</a:t>
              </a:r>
              <a:r>
                <a:rPr lang="en-US" sz="1400" b="1" cap="all" dirty="0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lee</a:t>
              </a:r>
            </a:p>
          </p:txBody>
        </p:sp>
        <p:sp>
          <p:nvSpPr>
            <p:cNvPr id="27" name="Rectangle 112">
              <a:extLst>
                <a:ext uri="{FF2B5EF4-FFF2-40B4-BE49-F238E27FC236}">
                  <a16:creationId xmlns:a16="http://schemas.microsoft.com/office/drawing/2014/main" id="{BD0F74EA-DA96-40F5-9FC0-2D183B526F57}"/>
                </a:ext>
              </a:extLst>
            </p:cNvPr>
            <p:cNvSpPr/>
            <p:nvPr/>
          </p:nvSpPr>
          <p:spPr>
            <a:xfrm>
              <a:off x="8885676" y="4023142"/>
              <a:ext cx="2502604" cy="1066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유저데이터와 입력데이터들 간의 연산 구현 </a:t>
              </a:r>
              <a:r>
                <a:rPr lang="en-US" altLang="ko-KR" sz="1333" dirty="0" smtClean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(scoring.py</a:t>
              </a:r>
              <a:r>
                <a:rPr lang="en-US" altLang="ko-KR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)</a:t>
              </a: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333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데모 시연</a:t>
              </a:r>
              <a:endParaRPr lang="en-US" altLang="ko-KR" sz="1333" dirty="0">
                <a:solidFill>
                  <a:srgbClr val="7B8898"/>
                </a:solidFill>
                <a:latin typeface="바른돋움 1" panose="02020503020101020101" pitchFamily="18" charset="-127"/>
                <a:ea typeface="바른돋움 1" panose="02020503020101020101" pitchFamily="18" charset="-127"/>
                <a:cs typeface="Noto Sans" panose="020B0502040504020204" pitchFamily="34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8462DE-8E4B-4799-B574-2B81D915DE9A}"/>
                </a:ext>
              </a:extLst>
            </p:cNvPr>
            <p:cNvSpPr txBox="1"/>
            <p:nvPr/>
          </p:nvSpPr>
          <p:spPr>
            <a:xfrm>
              <a:off x="9194414" y="5524005"/>
              <a:ext cx="1939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u="sng" dirty="0">
                  <a:solidFill>
                    <a:schemeClr val="accent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snt.oceaner@gmail.com</a:t>
              </a:r>
            </a:p>
          </p:txBody>
        </p:sp>
        <p:cxnSp>
          <p:nvCxnSpPr>
            <p:cNvPr id="29" name="Straight Connector 115">
              <a:extLst>
                <a:ext uri="{FF2B5EF4-FFF2-40B4-BE49-F238E27FC236}">
                  <a16:creationId xmlns:a16="http://schemas.microsoft.com/office/drawing/2014/main" id="{7102AE5C-D1AE-41CD-A543-5321DA0BA30B}"/>
                </a:ext>
              </a:extLst>
            </p:cNvPr>
            <p:cNvCxnSpPr>
              <a:cxnSpLocks/>
            </p:cNvCxnSpPr>
            <p:nvPr/>
          </p:nvCxnSpPr>
          <p:spPr>
            <a:xfrm>
              <a:off x="8940503" y="5400754"/>
              <a:ext cx="2447777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다이어그램 29">
              <a:extLst>
                <a:ext uri="{FF2B5EF4-FFF2-40B4-BE49-F238E27FC236}">
                  <a16:creationId xmlns:a16="http://schemas.microsoft.com/office/drawing/2014/main" id="{54F835FE-C7C1-4B94-8E33-1210ADF2094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9183938"/>
                </p:ext>
              </p:extLst>
            </p:nvPr>
          </p:nvGraphicFramePr>
          <p:xfrm>
            <a:off x="8831881" y="1267284"/>
            <a:ext cx="2727665" cy="20989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31" name="Group 118">
              <a:extLst>
                <a:ext uri="{FF2B5EF4-FFF2-40B4-BE49-F238E27FC236}">
                  <a16:creationId xmlns:a16="http://schemas.microsoft.com/office/drawing/2014/main" id="{28EF158E-1DAB-4253-9C5A-EB37EBA3FA0E}"/>
                </a:ext>
              </a:extLst>
            </p:cNvPr>
            <p:cNvGrpSpPr/>
            <p:nvPr/>
          </p:nvGrpSpPr>
          <p:grpSpPr>
            <a:xfrm>
              <a:off x="463822" y="1248443"/>
              <a:ext cx="2447780" cy="4968552"/>
              <a:chOff x="623729" y="1700808"/>
              <a:chExt cx="2447780" cy="4968552"/>
            </a:xfrm>
          </p:grpSpPr>
          <p:sp>
            <p:nvSpPr>
              <p:cNvPr id="36" name="Rectangle 119">
                <a:extLst>
                  <a:ext uri="{FF2B5EF4-FFF2-40B4-BE49-F238E27FC236}">
                    <a16:creationId xmlns:a16="http://schemas.microsoft.com/office/drawing/2014/main" id="{CABF85D3-42DF-46AF-B9D1-7CF74ABDB0D2}"/>
                  </a:ext>
                </a:extLst>
              </p:cNvPr>
              <p:cNvSpPr/>
              <p:nvPr/>
            </p:nvSpPr>
            <p:spPr>
              <a:xfrm>
                <a:off x="623732" y="3933056"/>
                <a:ext cx="2447777" cy="52322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Jane Doe</a:t>
                </a:r>
              </a:p>
            </p:txBody>
          </p:sp>
          <p:grpSp>
            <p:nvGrpSpPr>
              <p:cNvPr id="37" name="Group 120">
                <a:extLst>
                  <a:ext uri="{FF2B5EF4-FFF2-40B4-BE49-F238E27FC236}">
                    <a16:creationId xmlns:a16="http://schemas.microsoft.com/office/drawing/2014/main" id="{60826EF0-9BD0-4420-8874-CB0830668B3E}"/>
                  </a:ext>
                </a:extLst>
              </p:cNvPr>
              <p:cNvGrpSpPr/>
              <p:nvPr/>
            </p:nvGrpSpPr>
            <p:grpSpPr>
              <a:xfrm>
                <a:off x="623732" y="1700808"/>
                <a:ext cx="2447777" cy="4968552"/>
                <a:chOff x="623732" y="1700808"/>
                <a:chExt cx="2447777" cy="4877764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4" name="Rectangle 128">
                  <a:extLst>
                    <a:ext uri="{FF2B5EF4-FFF2-40B4-BE49-F238E27FC236}">
                      <a16:creationId xmlns:a16="http://schemas.microsoft.com/office/drawing/2014/main" id="{EAF8E406-7853-4914-819F-92EB9C627049}"/>
                    </a:ext>
                  </a:extLst>
                </p:cNvPr>
                <p:cNvSpPr/>
                <p:nvPr/>
              </p:nvSpPr>
              <p:spPr>
                <a:xfrm>
                  <a:off x="623732" y="1700808"/>
                  <a:ext cx="2447777" cy="48777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45" name="Rectangle 129">
                  <a:extLst>
                    <a:ext uri="{FF2B5EF4-FFF2-40B4-BE49-F238E27FC236}">
                      <a16:creationId xmlns:a16="http://schemas.microsoft.com/office/drawing/2014/main" id="{818218C0-340C-47B9-8FC6-20A40B9C60D0}"/>
                    </a:ext>
                  </a:extLst>
                </p:cNvPr>
                <p:cNvSpPr/>
                <p:nvPr/>
              </p:nvSpPr>
              <p:spPr>
                <a:xfrm>
                  <a:off x="623732" y="1703090"/>
                  <a:ext cx="2447777" cy="112879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38" name="Oval 121">
                <a:extLst>
                  <a:ext uri="{FF2B5EF4-FFF2-40B4-BE49-F238E27FC236}">
                    <a16:creationId xmlns:a16="http://schemas.microsoft.com/office/drawing/2014/main" id="{A656A469-D74A-4F14-AA2F-4D57D40B1563}"/>
                  </a:ext>
                </a:extLst>
              </p:cNvPr>
              <p:cNvSpPr/>
              <p:nvPr/>
            </p:nvSpPr>
            <p:spPr>
              <a:xfrm>
                <a:off x="983524" y="1988840"/>
                <a:ext cx="1728192" cy="1728192"/>
              </a:xfrm>
              <a:prstGeom prst="ellipse">
                <a:avLst/>
              </a:prstGeom>
              <a:solidFill>
                <a:schemeClr val="tx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Rectangle 122">
                <a:extLst>
                  <a:ext uri="{FF2B5EF4-FFF2-40B4-BE49-F238E27FC236}">
                    <a16:creationId xmlns:a16="http://schemas.microsoft.com/office/drawing/2014/main" id="{B1030324-C19A-4BB8-B482-79EA1FDA1EA2}"/>
                  </a:ext>
                </a:extLst>
              </p:cNvPr>
              <p:cNvSpPr/>
              <p:nvPr/>
            </p:nvSpPr>
            <p:spPr>
              <a:xfrm>
                <a:off x="623732" y="3807537"/>
                <a:ext cx="2447777" cy="523220"/>
              </a:xfrm>
              <a:prstGeom prst="rect">
                <a:avLst/>
              </a:prstGeom>
              <a:solidFill>
                <a:schemeClr val="tx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cap="all" dirty="0">
                    <a:solidFill>
                      <a:schemeClr val="tx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HYUNJAE LEE</a:t>
                </a:r>
              </a:p>
            </p:txBody>
          </p:sp>
          <p:sp>
            <p:nvSpPr>
              <p:cNvPr id="40" name="Rectangle 123">
                <a:extLst>
                  <a:ext uri="{FF2B5EF4-FFF2-40B4-BE49-F238E27FC236}">
                    <a16:creationId xmlns:a16="http://schemas.microsoft.com/office/drawing/2014/main" id="{19406EF4-2F4C-4088-91EA-6CDDCFE6AF20}"/>
                  </a:ext>
                </a:extLst>
              </p:cNvPr>
              <p:cNvSpPr/>
              <p:nvPr/>
            </p:nvSpPr>
            <p:spPr>
              <a:xfrm>
                <a:off x="623732" y="4348857"/>
                <a:ext cx="2447777" cy="26886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i="1" cap="all" dirty="0">
                  <a:solidFill>
                    <a:schemeClr val="tx2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1" name="Rectangle 124">
                <a:extLst>
                  <a:ext uri="{FF2B5EF4-FFF2-40B4-BE49-F238E27FC236}">
                    <a16:creationId xmlns:a16="http://schemas.microsoft.com/office/drawing/2014/main" id="{88A8EF74-F484-436C-B149-44C8122DEBA9}"/>
                  </a:ext>
                </a:extLst>
              </p:cNvPr>
              <p:cNvSpPr/>
              <p:nvPr/>
            </p:nvSpPr>
            <p:spPr>
              <a:xfrm>
                <a:off x="623729" y="4694109"/>
                <a:ext cx="2447777" cy="2974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endParaRPr lang="en-US" altLang="ko-KR" sz="1333" b="1" dirty="0">
                  <a:solidFill>
                    <a:srgbClr val="7B8898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016463-D9DC-4A1F-9F29-0F140A90D566}"/>
                  </a:ext>
                </a:extLst>
              </p:cNvPr>
              <p:cNvSpPr txBox="1"/>
              <p:nvPr/>
            </p:nvSpPr>
            <p:spPr>
              <a:xfrm>
                <a:off x="960201" y="5976372"/>
                <a:ext cx="17748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u="sng" dirty="0">
                    <a:solidFill>
                      <a:schemeClr val="accent4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leehj8687@gmail.com</a:t>
                </a:r>
              </a:p>
            </p:txBody>
          </p:sp>
          <p:cxnSp>
            <p:nvCxnSpPr>
              <p:cNvPr id="43" name="Straight Connector 127">
                <a:extLst>
                  <a:ext uri="{FF2B5EF4-FFF2-40B4-BE49-F238E27FC236}">
                    <a16:creationId xmlns:a16="http://schemas.microsoft.com/office/drawing/2014/main" id="{241D4DC7-E6CF-43B4-9E26-5F25A2E66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732" y="5853121"/>
                <a:ext cx="2447777" cy="0"/>
              </a:xfrm>
              <a:prstGeom prst="line">
                <a:avLst/>
              </a:prstGeom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2" name="다이어그램 31">
              <a:extLst>
                <a:ext uri="{FF2B5EF4-FFF2-40B4-BE49-F238E27FC236}">
                  <a16:creationId xmlns:a16="http://schemas.microsoft.com/office/drawing/2014/main" id="{EA4E31A5-944C-4DFC-ACD9-71BA1AB0AB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92918344"/>
                </p:ext>
              </p:extLst>
            </p:nvPr>
          </p:nvGraphicFramePr>
          <p:xfrm>
            <a:off x="292559" y="1112580"/>
            <a:ext cx="2590799" cy="22536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33" name="Rectangle 111">
              <a:extLst>
                <a:ext uri="{FF2B5EF4-FFF2-40B4-BE49-F238E27FC236}">
                  <a16:creationId xmlns:a16="http://schemas.microsoft.com/office/drawing/2014/main" id="{BB8C46FA-1E7C-4ADD-ADEC-97EACBDB30E4}"/>
                </a:ext>
              </a:extLst>
            </p:cNvPr>
            <p:cNvSpPr/>
            <p:nvPr/>
          </p:nvSpPr>
          <p:spPr>
            <a:xfrm>
              <a:off x="502098" y="994370"/>
              <a:ext cx="2447777" cy="2688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cap="all" dirty="0">
                  <a:solidFill>
                    <a:schemeClr val="tx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Team leader</a:t>
              </a:r>
            </a:p>
          </p:txBody>
        </p:sp>
        <p:graphicFrame>
          <p:nvGraphicFramePr>
            <p:cNvPr id="34" name="다이어그램 33">
              <a:extLst>
                <a:ext uri="{FF2B5EF4-FFF2-40B4-BE49-F238E27FC236}">
                  <a16:creationId xmlns:a16="http://schemas.microsoft.com/office/drawing/2014/main" id="{A493D218-B830-49EB-ABD5-CCE9179B46D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5273289"/>
                </p:ext>
              </p:extLst>
            </p:nvPr>
          </p:nvGraphicFramePr>
          <p:xfrm>
            <a:off x="3227639" y="1033256"/>
            <a:ext cx="2590799" cy="22536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35" name="Rectangle 100">
              <a:extLst>
                <a:ext uri="{FF2B5EF4-FFF2-40B4-BE49-F238E27FC236}">
                  <a16:creationId xmlns:a16="http://schemas.microsoft.com/office/drawing/2014/main" id="{45A861F0-C2DF-440A-9865-A051FC3C5FD9}"/>
                </a:ext>
              </a:extLst>
            </p:cNvPr>
            <p:cNvSpPr/>
            <p:nvPr/>
          </p:nvSpPr>
          <p:spPr>
            <a:xfrm>
              <a:off x="463821" y="3873416"/>
              <a:ext cx="2447778" cy="2585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en-US" altLang="ko-KR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README </a:t>
              </a: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작성</a:t>
              </a:r>
              <a:endParaRPr lang="en-US" altLang="ko-KR" sz="1200" dirty="0">
                <a:solidFill>
                  <a:srgbClr val="7B8898"/>
                </a:solidFill>
                <a:latin typeface="바른돋움 1" panose="02020503020101020101" pitchFamily="18" charset="-127"/>
                <a:ea typeface="바른돋움 1" panose="02020503020101020101" pitchFamily="18" charset="-127"/>
                <a:cs typeface="Noto Sans" panose="020B0502040504020204" pitchFamily="34"/>
              </a:endParaRP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도로데이터 </a:t>
              </a:r>
              <a:r>
                <a:rPr lang="ko-KR" altLang="en-US" sz="1200" dirty="0" err="1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전처리</a:t>
              </a: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 구현</a:t>
              </a:r>
              <a:r>
                <a:rPr lang="en-US" altLang="ko-KR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 (roadmanager.py)</a:t>
              </a: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r>
                <a:rPr lang="en-US" altLang="ko-KR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Main </a:t>
              </a:r>
              <a:r>
                <a:rPr lang="ko-KR" altLang="en-US" sz="120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함수 구성 및 기타 함수들 구현 </a:t>
              </a:r>
              <a:r>
                <a:rPr lang="en-US" altLang="ko-KR" sz="1200" spc="-150" dirty="0">
                  <a:solidFill>
                    <a:srgbClr val="7B8898"/>
                  </a:solidFill>
                  <a:latin typeface="바른돋움 1" panose="02020503020101020101" pitchFamily="18" charset="-127"/>
                  <a:ea typeface="바른돋움 1" panose="02020503020101020101" pitchFamily="18" charset="-127"/>
                  <a:cs typeface="Noto Sans" panose="020B0502040504020204" pitchFamily="34"/>
                </a:rPr>
                <a:t>(main.py, load.py, map3d.py, marker_func.py)</a:t>
              </a: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endParaRPr lang="en-US" altLang="ko-KR" sz="1333" dirty="0">
                <a:solidFill>
                  <a:srgbClr val="7B8898"/>
                </a:solidFill>
                <a:latin typeface="바른돋움 1" panose="02020503020101020101" pitchFamily="18" charset="-127"/>
                <a:ea typeface="바른돋움 1" panose="02020503020101020101" pitchFamily="18" charset="-127"/>
                <a:cs typeface="Noto Sans" panose="020B0502040504020204" pitchFamily="34"/>
              </a:endParaRPr>
            </a:p>
            <a:p>
              <a:pPr marL="342900" indent="-342900" algn="ctr">
                <a:spcAft>
                  <a:spcPts val="1200"/>
                </a:spcAft>
                <a:buAutoNum type="arabicPeriod"/>
              </a:pPr>
              <a:endParaRPr lang="en-US" altLang="ko-KR" sz="1333" dirty="0">
                <a:solidFill>
                  <a:srgbClr val="7B8898"/>
                </a:solidFill>
                <a:latin typeface="바른돋움 1" panose="02020503020101020101" pitchFamily="18" charset="-127"/>
                <a:ea typeface="바른돋움 1" panose="02020503020101020101" pitchFamily="18" charset="-127"/>
                <a:cs typeface="Noto Sans" panose="020B0502040504020204" pitchFamily="34"/>
              </a:endParaRPr>
            </a:p>
            <a:p>
              <a:pPr algn="ctr">
                <a:spcAft>
                  <a:spcPts val="1200"/>
                </a:spcAft>
              </a:pPr>
              <a:endParaRPr lang="en-US" altLang="ko-KR" sz="1333" dirty="0">
                <a:solidFill>
                  <a:srgbClr val="7B8898"/>
                </a:solidFill>
                <a:latin typeface="바른돋움 1" panose="02020503020101020101" pitchFamily="18" charset="-127"/>
                <a:ea typeface="바른돋움 1" panose="02020503020101020101" pitchFamily="18" charset="-127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215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0448B-D7AB-49EE-8248-09B0AF1B8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5" y="2499360"/>
            <a:ext cx="2960687" cy="25956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FCAA95-97D0-49A9-A8AB-45FA2D1E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558" y="1722120"/>
            <a:ext cx="4238625" cy="426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47B498-E5B8-4EC7-8FBD-C69D85FE5AAF}"/>
              </a:ext>
            </a:extLst>
          </p:cNvPr>
          <p:cNvSpPr txBox="1"/>
          <p:nvPr/>
        </p:nvSpPr>
        <p:spPr>
          <a:xfrm>
            <a:off x="130990" y="6429211"/>
            <a:ext cx="117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  <a:hlinkClick r:id="rId4"/>
              </a:rPr>
              <a:t>reference</a:t>
            </a:r>
            <a:endParaRPr lang="ko-KR" altLang="en-US" sz="1600" dirty="0">
              <a:latin typeface="Noto Sans" panose="020B0502040504020204" pitchFamily="34"/>
              <a:ea typeface="나눔스퀘어" panose="020B0600000101010101" pitchFamily="50" charset="-127"/>
              <a:cs typeface="Noto Sans" panose="020B0502040504020204" pitchFamily="34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Future Development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8" y="533401"/>
            <a:ext cx="8532781" cy="9448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2. Feature Clustering using folium</a:t>
            </a:r>
            <a:endParaRPr lang="en-US" altLang="ko-KR" sz="32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950222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9591413" y="0"/>
            <a:ext cx="2600587" cy="6858000"/>
            <a:chOff x="9591413" y="0"/>
            <a:chExt cx="2600587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FD95BE-8C2C-42AD-B6E6-229A65BD40BE}"/>
                </a:ext>
              </a:extLst>
            </p:cNvPr>
            <p:cNvSpPr/>
            <p:nvPr/>
          </p:nvSpPr>
          <p:spPr>
            <a:xfrm>
              <a:off x="9591413" y="0"/>
              <a:ext cx="2600587" cy="6858000"/>
            </a:xfrm>
            <a:prstGeom prst="rect">
              <a:avLst/>
            </a:prstGeom>
            <a:solidFill>
              <a:srgbClr val="038E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82D984-E695-46B1-B784-045A4D58D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645820" y="6371491"/>
              <a:ext cx="381033" cy="39627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>
              <a:off x="10530007" y="196186"/>
              <a:ext cx="1661993" cy="5991254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48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Future Development</a:t>
              </a:r>
              <a:endParaRPr lang="ko-KR" altLang="en-US" sz="48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965C1B6A-BDDD-4739-BCF4-818725FC9EC3}"/>
              </a:ext>
            </a:extLst>
          </p:cNvPr>
          <p:cNvSpPr txBox="1">
            <a:spLocks/>
          </p:cNvSpPr>
          <p:nvPr/>
        </p:nvSpPr>
        <p:spPr>
          <a:xfrm>
            <a:off x="489298" y="533401"/>
            <a:ext cx="8532781" cy="6036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3. Finish MVP features</a:t>
            </a:r>
            <a:endParaRPr lang="en-US" altLang="ko-KR" sz="3200" b="1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 smtClean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8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Folium choropleth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8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Html separation</a:t>
            </a:r>
          </a:p>
        </p:txBody>
      </p:sp>
    </p:spTree>
    <p:extLst>
      <p:ext uri="{BB962C8B-B14F-4D97-AF65-F5344CB8AC3E}">
        <p14:creationId xmlns:p14="http://schemas.microsoft.com/office/powerpoint/2010/main" val="333049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0" y="0"/>
            <a:ext cx="2600587" cy="6858000"/>
            <a:chOff x="0" y="0"/>
            <a:chExt cx="2600587" cy="68580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557B9A-75CF-48ED-9220-779FC9C19512}"/>
                </a:ext>
              </a:extLst>
            </p:cNvPr>
            <p:cNvSpPr/>
            <p:nvPr/>
          </p:nvSpPr>
          <p:spPr>
            <a:xfrm>
              <a:off x="0" y="0"/>
              <a:ext cx="2600587" cy="6858000"/>
            </a:xfrm>
            <a:prstGeom prst="rect">
              <a:avLst/>
            </a:prstGeom>
            <a:solidFill>
              <a:srgbClr val="24B9A3"/>
            </a:solidFill>
            <a:ln>
              <a:solidFill>
                <a:srgbClr val="24B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 rot="10800000">
              <a:off x="1677257" y="173973"/>
              <a:ext cx="923330" cy="6248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Needs?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6206242-4E44-4D70-8555-FA6393A0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01" y="6339643"/>
              <a:ext cx="381033" cy="396274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CD5F25A-3A38-4AFD-AB62-E891A321D0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/>
          <a:stretch/>
        </p:blipFill>
        <p:spPr>
          <a:xfrm>
            <a:off x="3113591" y="398477"/>
            <a:ext cx="8572659" cy="60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9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2138A3E-7158-431D-96C7-E1D25CD32159}"/>
              </a:ext>
            </a:extLst>
          </p:cNvPr>
          <p:cNvCxnSpPr>
            <a:cxnSpLocks/>
          </p:cNvCxnSpPr>
          <p:nvPr/>
        </p:nvCxnSpPr>
        <p:spPr>
          <a:xfrm>
            <a:off x="6096000" y="1136456"/>
            <a:ext cx="0" cy="45850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697462" y="1273712"/>
            <a:ext cx="4889583" cy="4194825"/>
            <a:chOff x="5898022" y="850373"/>
            <a:chExt cx="4889583" cy="419482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C7EA17-B7D8-4631-B7A2-3A3D40716A2C}"/>
                </a:ext>
              </a:extLst>
            </p:cNvPr>
            <p:cNvSpPr txBox="1"/>
            <p:nvPr/>
          </p:nvSpPr>
          <p:spPr>
            <a:xfrm>
              <a:off x="5898022" y="850373"/>
              <a:ext cx="488958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rgbClr val="404040"/>
                  </a:solidFill>
                  <a:latin typeface="Noto Sans" panose="020B0502040504020204" pitchFamily="34"/>
                  <a:cs typeface="Noto Sans" panose="020B0502040504020204" pitchFamily="34"/>
                </a:rPr>
                <a:t>others</a:t>
              </a:r>
              <a:endParaRPr lang="ko-KR" altLang="en-US" sz="2800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6621213" y="1957645"/>
              <a:ext cx="2952193" cy="3087553"/>
              <a:chOff x="6680335" y="1957645"/>
              <a:chExt cx="2952193" cy="3087553"/>
            </a:xfrm>
          </p:grpSpPr>
          <p:pic>
            <p:nvPicPr>
              <p:cNvPr id="11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9A555BDB-BFD6-4417-AAFD-CCC3652CF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1957645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68A0C9E5-6C21-424C-8893-E29EF3EFD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0335" y="2603941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09917515-EF54-4A0A-BBA5-36386A0FF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4336299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DF0D68A4-000C-4246-A34C-E2664B2DA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7456" y="3632684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ABE5AD05-0263-43E0-9077-7F6BA3B79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8740" y="4602240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0" name="그룹 39"/>
          <p:cNvGrpSpPr/>
          <p:nvPr/>
        </p:nvGrpSpPr>
        <p:grpSpPr>
          <a:xfrm>
            <a:off x="6604956" y="968330"/>
            <a:ext cx="4889583" cy="4929709"/>
            <a:chOff x="5898022" y="544991"/>
            <a:chExt cx="4889583" cy="492970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C7EA17-B7D8-4631-B7A2-3A3D40716A2C}"/>
                </a:ext>
              </a:extLst>
            </p:cNvPr>
            <p:cNvSpPr txBox="1"/>
            <p:nvPr/>
          </p:nvSpPr>
          <p:spPr>
            <a:xfrm>
              <a:off x="5898022" y="819596"/>
              <a:ext cx="488958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rgbClr val="40404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VA</a:t>
              </a:r>
              <a:r>
                <a:rPr lang="en-US" altLang="ko-KR" sz="3200" b="1" dirty="0" smtClean="0">
                  <a:solidFill>
                    <a:srgbClr val="038EC2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MAP</a:t>
              </a:r>
              <a:endParaRPr lang="ko-KR" altLang="en-US" sz="3200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652FE58-9C03-4E33-A1E6-6174E60F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79388" y="544991"/>
              <a:ext cx="326849" cy="339923"/>
            </a:xfrm>
            <a:prstGeom prst="rect">
              <a:avLst/>
            </a:prstGeom>
          </p:spPr>
        </p:pic>
        <p:grpSp>
          <p:nvGrpSpPr>
            <p:cNvPr id="43" name="그룹 42"/>
            <p:cNvGrpSpPr/>
            <p:nvPr/>
          </p:nvGrpSpPr>
          <p:grpSpPr>
            <a:xfrm>
              <a:off x="6259531" y="1551539"/>
              <a:ext cx="4166565" cy="3923161"/>
              <a:chOff x="6318653" y="1551539"/>
              <a:chExt cx="4166565" cy="3923161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418E82F3-48D0-446C-ACD9-19FF07FEE6BC}"/>
                  </a:ext>
                </a:extLst>
              </p:cNvPr>
              <p:cNvSpPr/>
              <p:nvPr/>
            </p:nvSpPr>
            <p:spPr>
              <a:xfrm>
                <a:off x="6318653" y="1551539"/>
                <a:ext cx="4166565" cy="3923161"/>
              </a:xfrm>
              <a:prstGeom prst="ellipse">
                <a:avLst/>
              </a:prstGeom>
              <a:noFill/>
              <a:ln w="57150">
                <a:solidFill>
                  <a:srgbClr val="F9D369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45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9A555BDB-BFD6-4417-AAFD-CCC3652CF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1957645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68A0C9E5-6C21-424C-8893-E29EF3EFD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0335" y="2603941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09917515-EF54-4A0A-BBA5-36386A0FF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4336299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DF0D68A4-000C-4246-A34C-E2664B2DA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7456" y="3632684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ABE5AD05-0263-43E0-9077-7F6BA3B79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8740" y="4602240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62D67A5C-9A59-4A98-AD8A-7F0DEF2F4CD9}"/>
                  </a:ext>
                </a:extLst>
              </p:cNvPr>
              <p:cNvCxnSpPr/>
              <p:nvPr/>
            </p:nvCxnSpPr>
            <p:spPr>
              <a:xfrm flipH="1">
                <a:off x="8335101" y="2299235"/>
                <a:ext cx="976870" cy="116201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DD18B9B0-FC65-4C67-8EBB-75380BE304A2}"/>
                  </a:ext>
                </a:extLst>
              </p:cNvPr>
              <p:cNvCxnSpPr/>
              <p:nvPr/>
            </p:nvCxnSpPr>
            <p:spPr>
              <a:xfrm>
                <a:off x="7000914" y="2879405"/>
                <a:ext cx="1375995" cy="58184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10F9CBE3-5C6D-488B-99F5-46C3C350958C}"/>
                  </a:ext>
                </a:extLst>
              </p:cNvPr>
              <p:cNvCxnSpPr/>
              <p:nvPr/>
            </p:nvCxnSpPr>
            <p:spPr>
              <a:xfrm flipV="1">
                <a:off x="7739515" y="3461250"/>
                <a:ext cx="595586" cy="34286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F24A38DA-D667-4C01-BE74-34A4593C2912}"/>
                  </a:ext>
                </a:extLst>
              </p:cNvPr>
              <p:cNvCxnSpPr/>
              <p:nvPr/>
            </p:nvCxnSpPr>
            <p:spPr>
              <a:xfrm flipV="1">
                <a:off x="7625488" y="3461250"/>
                <a:ext cx="709613" cy="123773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F6893AC3-C353-4BB3-A15F-CF06E57D6B88}"/>
                  </a:ext>
                </a:extLst>
              </p:cNvPr>
              <p:cNvCxnSpPr/>
              <p:nvPr/>
            </p:nvCxnSpPr>
            <p:spPr>
              <a:xfrm>
                <a:off x="8335101" y="3461250"/>
                <a:ext cx="976870" cy="105749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5" name="Picture 12" descr="마커 아이콘에 대한 이미지 검색결과">
                <a:extLst>
                  <a:ext uri="{FF2B5EF4-FFF2-40B4-BE49-F238E27FC236}">
                    <a16:creationId xmlns:a16="http://schemas.microsoft.com/office/drawing/2014/main" id="{6B4069BF-EB50-45E5-A993-89C2F5317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2233" y="3118381"/>
                <a:ext cx="685738" cy="68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원호 55">
                <a:extLst>
                  <a:ext uri="{FF2B5EF4-FFF2-40B4-BE49-F238E27FC236}">
                    <a16:creationId xmlns:a16="http://schemas.microsoft.com/office/drawing/2014/main" id="{72B806BA-B725-4FB5-870C-BDAB0010D824}"/>
                  </a:ext>
                </a:extLst>
              </p:cNvPr>
              <p:cNvSpPr/>
              <p:nvPr/>
            </p:nvSpPr>
            <p:spPr>
              <a:xfrm rot="20681560">
                <a:off x="6483820" y="2655466"/>
                <a:ext cx="1630656" cy="1452544"/>
              </a:xfrm>
              <a:prstGeom prst="arc">
                <a:avLst/>
              </a:prstGeom>
              <a:ln w="15875">
                <a:solidFill>
                  <a:srgbClr val="049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491C7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3BA3C6A-DAE4-492A-A980-19F8A00BEDEF}"/>
                  </a:ext>
                </a:extLst>
              </p:cNvPr>
              <p:cNvSpPr txBox="1"/>
              <p:nvPr/>
            </p:nvSpPr>
            <p:spPr>
              <a:xfrm>
                <a:off x="7606075" y="2336481"/>
                <a:ext cx="1540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04040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Distance</a:t>
                </a:r>
                <a:endParaRPr lang="ko-KR" altLang="en-US" sz="2000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E2B2DCD7-192E-4B3F-9DFE-CAF60CB23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88440" y="3168697"/>
                <a:ext cx="456336" cy="5140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8893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D730D71F-A6AF-419A-BB1C-4D9B5541D8F9}"/>
              </a:ext>
            </a:extLst>
          </p:cNvPr>
          <p:cNvSpPr txBox="1"/>
          <p:nvPr/>
        </p:nvSpPr>
        <p:spPr>
          <a:xfrm>
            <a:off x="6190914" y="2726242"/>
            <a:ext cx="5444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유저데이터 객체가 거리 연산을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기반으로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가치를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가진다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가치는 꼭 있어야할 곳에 반드시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있는지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혹은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있지 않아도 될 곳에 무분별하게 있는지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등을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판단할 수 있는 척도가 될 수도 있고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가치의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크기에 따라 해당 위치의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효율성도 판단할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 있다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900232" y="964146"/>
            <a:ext cx="4889583" cy="4929709"/>
            <a:chOff x="5898022" y="544991"/>
            <a:chExt cx="4889583" cy="492970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C7EA17-B7D8-4631-B7A2-3A3D40716A2C}"/>
                </a:ext>
              </a:extLst>
            </p:cNvPr>
            <p:cNvSpPr txBox="1"/>
            <p:nvPr/>
          </p:nvSpPr>
          <p:spPr>
            <a:xfrm>
              <a:off x="5898022" y="819596"/>
              <a:ext cx="488958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 smtClean="0">
                  <a:solidFill>
                    <a:srgbClr val="40404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VA</a:t>
              </a:r>
              <a:r>
                <a:rPr lang="en-US" altLang="ko-KR" sz="3200" b="1" dirty="0" smtClean="0">
                  <a:solidFill>
                    <a:srgbClr val="038EC2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MAP</a:t>
              </a:r>
              <a:endParaRPr lang="ko-KR" altLang="en-US" sz="3200" b="1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652FE58-9C03-4E33-A1E6-6174E60F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79388" y="544991"/>
              <a:ext cx="326849" cy="339923"/>
            </a:xfrm>
            <a:prstGeom prst="rect">
              <a:avLst/>
            </a:prstGeom>
          </p:spPr>
        </p:pic>
        <p:grpSp>
          <p:nvGrpSpPr>
            <p:cNvPr id="28" name="그룹 27"/>
            <p:cNvGrpSpPr/>
            <p:nvPr/>
          </p:nvGrpSpPr>
          <p:grpSpPr>
            <a:xfrm>
              <a:off x="6259531" y="1551539"/>
              <a:ext cx="4166565" cy="3923161"/>
              <a:chOff x="6318653" y="1551539"/>
              <a:chExt cx="4166565" cy="3923161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18E82F3-48D0-446C-ACD9-19FF07FEE6BC}"/>
                  </a:ext>
                </a:extLst>
              </p:cNvPr>
              <p:cNvSpPr/>
              <p:nvPr/>
            </p:nvSpPr>
            <p:spPr>
              <a:xfrm>
                <a:off x="6318653" y="1551539"/>
                <a:ext cx="4166565" cy="3923161"/>
              </a:xfrm>
              <a:prstGeom prst="ellipse">
                <a:avLst/>
              </a:prstGeom>
              <a:noFill/>
              <a:ln w="57150">
                <a:solidFill>
                  <a:srgbClr val="F9D369"/>
                </a:solidFill>
              </a:ln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30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9A555BDB-BFD6-4417-AAFD-CCC3652CF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1957645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68A0C9E5-6C21-424C-8893-E29EF3EFD4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0335" y="2603941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09917515-EF54-4A0A-BBA5-36386A0FF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9570" y="4336299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DF0D68A4-000C-4246-A34C-E2664B2DA8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7456" y="3632684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8" descr="마커 아이콘에 대한 이미지 검색결과">
                <a:extLst>
                  <a:ext uri="{FF2B5EF4-FFF2-40B4-BE49-F238E27FC236}">
                    <a16:creationId xmlns:a16="http://schemas.microsoft.com/office/drawing/2014/main" id="{ABE5AD05-0263-43E0-9077-7F6BA3B794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8740" y="4602240"/>
                <a:ext cx="442958" cy="4429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62D67A5C-9A59-4A98-AD8A-7F0DEF2F4CD9}"/>
                  </a:ext>
                </a:extLst>
              </p:cNvPr>
              <p:cNvCxnSpPr/>
              <p:nvPr/>
            </p:nvCxnSpPr>
            <p:spPr>
              <a:xfrm flipH="1">
                <a:off x="8335101" y="2299235"/>
                <a:ext cx="976870" cy="116201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DD18B9B0-FC65-4C67-8EBB-75380BE304A2}"/>
                  </a:ext>
                </a:extLst>
              </p:cNvPr>
              <p:cNvCxnSpPr/>
              <p:nvPr/>
            </p:nvCxnSpPr>
            <p:spPr>
              <a:xfrm>
                <a:off x="7000914" y="2879405"/>
                <a:ext cx="1375995" cy="581845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10F9CBE3-5C6D-488B-99F5-46C3C350958C}"/>
                  </a:ext>
                </a:extLst>
              </p:cNvPr>
              <p:cNvCxnSpPr/>
              <p:nvPr/>
            </p:nvCxnSpPr>
            <p:spPr>
              <a:xfrm flipV="1">
                <a:off x="7739515" y="3461250"/>
                <a:ext cx="595586" cy="342869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F24A38DA-D667-4C01-BE74-34A4593C2912}"/>
                  </a:ext>
                </a:extLst>
              </p:cNvPr>
              <p:cNvCxnSpPr/>
              <p:nvPr/>
            </p:nvCxnSpPr>
            <p:spPr>
              <a:xfrm flipV="1">
                <a:off x="7625488" y="3461250"/>
                <a:ext cx="709613" cy="1237733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F6893AC3-C353-4BB3-A15F-CF06E57D6B88}"/>
                  </a:ext>
                </a:extLst>
              </p:cNvPr>
              <p:cNvCxnSpPr/>
              <p:nvPr/>
            </p:nvCxnSpPr>
            <p:spPr>
              <a:xfrm>
                <a:off x="8335101" y="3461250"/>
                <a:ext cx="976870" cy="1057498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12" descr="마커 아이콘에 대한 이미지 검색결과">
                <a:extLst>
                  <a:ext uri="{FF2B5EF4-FFF2-40B4-BE49-F238E27FC236}">
                    <a16:creationId xmlns:a16="http://schemas.microsoft.com/office/drawing/2014/main" id="{6B4069BF-EB50-45E5-A993-89C2F5317A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2233" y="3118381"/>
                <a:ext cx="685738" cy="6857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원호 43">
                <a:extLst>
                  <a:ext uri="{FF2B5EF4-FFF2-40B4-BE49-F238E27FC236}">
                    <a16:creationId xmlns:a16="http://schemas.microsoft.com/office/drawing/2014/main" id="{72B806BA-B725-4FB5-870C-BDAB0010D824}"/>
                  </a:ext>
                </a:extLst>
              </p:cNvPr>
              <p:cNvSpPr/>
              <p:nvPr/>
            </p:nvSpPr>
            <p:spPr>
              <a:xfrm rot="20681560">
                <a:off x="6483820" y="2655466"/>
                <a:ext cx="1630656" cy="1452544"/>
              </a:xfrm>
              <a:prstGeom prst="arc">
                <a:avLst/>
              </a:prstGeom>
              <a:ln w="15875">
                <a:solidFill>
                  <a:srgbClr val="0491C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491C7"/>
                  </a:solidFill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BA3C6A-DAE4-492A-A980-19F8A00BEDEF}"/>
                  </a:ext>
                </a:extLst>
              </p:cNvPr>
              <p:cNvSpPr txBox="1"/>
              <p:nvPr/>
            </p:nvSpPr>
            <p:spPr>
              <a:xfrm>
                <a:off x="7606075" y="2336481"/>
                <a:ext cx="15401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404040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Distance</a:t>
                </a:r>
                <a:endParaRPr lang="ko-KR" altLang="en-US" sz="2000" dirty="0">
                  <a:latin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E2B2DCD7-192E-4B3F-9DFE-CAF60CB23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088440" y="3168697"/>
                <a:ext cx="456336" cy="5140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3683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2600587" cy="6858000"/>
            <a:chOff x="0" y="0"/>
            <a:chExt cx="2600587" cy="68580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A557B9A-75CF-48ED-9220-779FC9C19512}"/>
                </a:ext>
              </a:extLst>
            </p:cNvPr>
            <p:cNvSpPr/>
            <p:nvPr/>
          </p:nvSpPr>
          <p:spPr>
            <a:xfrm>
              <a:off x="0" y="0"/>
              <a:ext cx="2600587" cy="6858000"/>
            </a:xfrm>
            <a:prstGeom prst="rect">
              <a:avLst/>
            </a:prstGeom>
            <a:solidFill>
              <a:srgbClr val="24B9A3"/>
            </a:solidFill>
            <a:ln>
              <a:solidFill>
                <a:srgbClr val="24B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905533-5F21-43B6-AAAB-3AA02FC02B08}"/>
                </a:ext>
              </a:extLst>
            </p:cNvPr>
            <p:cNvSpPr txBox="1"/>
            <p:nvPr/>
          </p:nvSpPr>
          <p:spPr>
            <a:xfrm rot="10800000">
              <a:off x="1677257" y="173973"/>
              <a:ext cx="923330" cy="624820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r"/>
              <a:r>
                <a:rPr lang="en-US" altLang="ko-KR" sz="4800" spc="600" dirty="0" smtClean="0">
                  <a:solidFill>
                    <a:schemeClr val="bg1"/>
                  </a:solidFill>
                  <a:latin typeface="Noto Sans SemBd" panose="020B0702040504020204" pitchFamily="34"/>
                  <a:ea typeface="Noto Sans SemBd" panose="020B0702040504020204" pitchFamily="34"/>
                  <a:cs typeface="Noto Sans SemBd" panose="020B0702040504020204" pitchFamily="34"/>
                </a:rPr>
                <a:t>Similar Services</a:t>
              </a:r>
              <a:endParaRPr lang="ko-KR" altLang="en-US" sz="4800" spc="600" dirty="0">
                <a:solidFill>
                  <a:schemeClr val="bg1"/>
                </a:solidFill>
                <a:latin typeface="Noto Sans SemBd" panose="020B0702040504020204" pitchFamily="34"/>
                <a:cs typeface="Noto Sans SemBd" panose="020B0702040504020204" pitchFamily="34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206242-4E44-4D70-8555-FA6393A0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3901" y="6339643"/>
              <a:ext cx="381033" cy="396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066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405965AE-A7CB-466C-B552-CD0671A417D2}"/>
              </a:ext>
            </a:extLst>
          </p:cNvPr>
          <p:cNvSpPr txBox="1">
            <a:spLocks/>
          </p:cNvSpPr>
          <p:nvPr/>
        </p:nvSpPr>
        <p:spPr>
          <a:xfrm>
            <a:off x="125376" y="138543"/>
            <a:ext cx="4588933" cy="58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pc="6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Already </a:t>
            </a:r>
            <a:r>
              <a:rPr lang="en-US" altLang="ko-KR" sz="2400" b="1" spc="6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developed?</a:t>
            </a:r>
            <a:endParaRPr lang="ko-KR" altLang="en-US" sz="2400" b="1" spc="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CE59C35-6080-4144-A3F9-4BA3703208B6}"/>
              </a:ext>
            </a:extLst>
          </p:cNvPr>
          <p:cNvCxnSpPr>
            <a:cxnSpLocks/>
          </p:cNvCxnSpPr>
          <p:nvPr/>
        </p:nvCxnSpPr>
        <p:spPr>
          <a:xfrm>
            <a:off x="0" y="721462"/>
            <a:ext cx="7200000" cy="0"/>
          </a:xfrm>
          <a:prstGeom prst="line">
            <a:avLst/>
          </a:prstGeom>
          <a:ln w="38100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468919" y="1225590"/>
            <a:ext cx="4588933" cy="2620100"/>
            <a:chOff x="1267573" y="1340287"/>
            <a:chExt cx="4588933" cy="2620100"/>
          </a:xfrm>
        </p:grpSpPr>
        <p:pic>
          <p:nvPicPr>
            <p:cNvPr id="1026" name="Picture 2" descr="QGIIS에 대한 이미지 검색결과">
              <a:extLst>
                <a:ext uri="{FF2B5EF4-FFF2-40B4-BE49-F238E27FC236}">
                  <a16:creationId xmlns:a16="http://schemas.microsoft.com/office/drawing/2014/main" id="{CFBCC73B-21DB-403C-B7F1-9D082826F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613" y="2088058"/>
              <a:ext cx="1872329" cy="1872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0B33FDC1-87E4-40A5-93FF-82F71ED3500F}"/>
                </a:ext>
              </a:extLst>
            </p:cNvPr>
            <p:cNvSpPr txBox="1">
              <a:spLocks/>
            </p:cNvSpPr>
            <p:nvPr/>
          </p:nvSpPr>
          <p:spPr>
            <a:xfrm>
              <a:off x="1267573" y="1340287"/>
              <a:ext cx="4588933" cy="5829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QGIS</a:t>
              </a:r>
              <a:r>
                <a:rPr lang="en-US" altLang="ko-KR" sz="18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- Map Data Visualization</a:t>
              </a:r>
              <a:endParaRPr lang="ko-KR" altLang="en-US" sz="1800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742184" y="1212026"/>
            <a:ext cx="4588933" cy="3395000"/>
            <a:chOff x="6582176" y="1276480"/>
            <a:chExt cx="4588933" cy="3395000"/>
          </a:xfrm>
        </p:grpSpPr>
        <p:pic>
          <p:nvPicPr>
            <p:cNvPr id="1030" name="Picture 6" descr="knime icon에 대한 이미지 검색결과">
              <a:extLst>
                <a:ext uri="{FF2B5EF4-FFF2-40B4-BE49-F238E27FC236}">
                  <a16:creationId xmlns:a16="http://schemas.microsoft.com/office/drawing/2014/main" id="{51A91A7D-261C-4D25-928F-3F4149E915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2401" y="1276480"/>
              <a:ext cx="2808481" cy="339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5C6B6842-005C-4DE9-B0E8-31A2896D23E3}"/>
                </a:ext>
              </a:extLst>
            </p:cNvPr>
            <p:cNvSpPr txBox="1">
              <a:spLocks/>
            </p:cNvSpPr>
            <p:nvPr/>
          </p:nvSpPr>
          <p:spPr>
            <a:xfrm>
              <a:off x="6582176" y="1290043"/>
              <a:ext cx="4588933" cy="5829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24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KNIME </a:t>
              </a:r>
              <a:r>
                <a:rPr lang="en-US" altLang="ko-KR" sz="180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– Data preprocessing  </a:t>
              </a:r>
              <a:endParaRPr lang="ko-KR" altLang="en-US" sz="1800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353281" y="4483463"/>
            <a:ext cx="2041684" cy="1921495"/>
            <a:chOff x="2249611" y="4433188"/>
            <a:chExt cx="2041684" cy="19214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1A4BD66-F03A-44D1-8787-A7653DAB5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26907" y="5016107"/>
              <a:ext cx="1287093" cy="1338576"/>
            </a:xfrm>
            <a:prstGeom prst="rect">
              <a:avLst/>
            </a:prstGeom>
          </p:spPr>
        </p:pic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B8AF6E3B-0608-4193-96F3-805CFF0B3410}"/>
                </a:ext>
              </a:extLst>
            </p:cNvPr>
            <p:cNvSpPr txBox="1">
              <a:spLocks/>
            </p:cNvSpPr>
            <p:nvPr/>
          </p:nvSpPr>
          <p:spPr>
            <a:xfrm>
              <a:off x="2249611" y="4433188"/>
              <a:ext cx="2041684" cy="5829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ko-KR" sz="3200" b="1" dirty="0">
                  <a:solidFill>
                    <a:srgbClr val="40404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VA</a:t>
              </a:r>
              <a:r>
                <a:rPr lang="en-US" altLang="ko-KR" sz="3200" b="1" dirty="0">
                  <a:solidFill>
                    <a:srgbClr val="038EC2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MAP</a:t>
              </a:r>
              <a:endParaRPr lang="ko-KR" altLang="en-US" sz="3200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EEFD0240-108E-443C-AFD6-AB5A85FBF536}"/>
              </a:ext>
            </a:extLst>
          </p:cNvPr>
          <p:cNvSpPr txBox="1">
            <a:spLocks/>
          </p:cNvSpPr>
          <p:nvPr/>
        </p:nvSpPr>
        <p:spPr>
          <a:xfrm>
            <a:off x="5336349" y="4706867"/>
            <a:ext cx="6780651" cy="1735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§ Data</a:t>
            </a:r>
            <a:r>
              <a:rPr lang="ko-KR" altLang="en-US" sz="1800" dirty="0">
                <a:latin typeface="Noto Sans" panose="020B0502040504020204" pitchFamily="34"/>
                <a:cs typeface="Noto Sans" panose="020B0502040504020204" pitchFamily="34"/>
              </a:rPr>
              <a:t> </a:t>
            </a:r>
            <a:r>
              <a:rPr lang="en-US" altLang="ko-KR" sz="1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preprocessing (User Input , Excel files)</a:t>
            </a:r>
          </a:p>
          <a:p>
            <a:endParaRPr lang="en-US" altLang="ko-KR" sz="18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§ Data calculation (Geo Distance, Data relation)</a:t>
            </a:r>
          </a:p>
          <a:p>
            <a:endParaRPr lang="en-US" altLang="ko-KR" sz="18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§ Data validation check (parser)</a:t>
            </a:r>
          </a:p>
          <a:p>
            <a:endParaRPr lang="en-US" altLang="ko-KR" sz="18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en-US" altLang="ko-KR" sz="18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§ Map data visualization (Marker, Coverage)</a:t>
            </a:r>
          </a:p>
          <a:p>
            <a:endParaRPr lang="ko-KR" altLang="en-US" sz="18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652FE58-9C03-4E33-A1E6-6174E60FA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73151" y="381539"/>
            <a:ext cx="326849" cy="3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0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6AE0421-78AE-4006-9B97-E75535DAC0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71496" y="141840"/>
            <a:ext cx="5128945" cy="31659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799CF7-7E6D-449F-A6FF-43BC8692C9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28688" y="138543"/>
            <a:ext cx="3535066" cy="3169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BA268D-1144-4A61-9115-9F4847F07A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97298" y="3416968"/>
            <a:ext cx="4612640" cy="34307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51DE36-5E7D-4C88-89C7-9935F85E41C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96" y="3427200"/>
            <a:ext cx="3281680" cy="3410336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405965AE-A7CB-466C-B552-CD0671A417D2}"/>
              </a:ext>
            </a:extLst>
          </p:cNvPr>
          <p:cNvSpPr txBox="1">
            <a:spLocks/>
          </p:cNvSpPr>
          <p:nvPr/>
        </p:nvSpPr>
        <p:spPr>
          <a:xfrm>
            <a:off x="125376" y="138543"/>
            <a:ext cx="4588933" cy="58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spc="600" dirty="0" smtClean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Etc…</a:t>
            </a:r>
            <a:endParaRPr lang="ko-KR" altLang="en-US" sz="2400" b="1" spc="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CE59C35-6080-4144-A3F9-4BA3703208B6}"/>
              </a:ext>
            </a:extLst>
          </p:cNvPr>
          <p:cNvCxnSpPr>
            <a:cxnSpLocks/>
          </p:cNvCxnSpPr>
          <p:nvPr/>
        </p:nvCxnSpPr>
        <p:spPr>
          <a:xfrm>
            <a:off x="0" y="721462"/>
            <a:ext cx="2520000" cy="0"/>
          </a:xfrm>
          <a:prstGeom prst="line">
            <a:avLst/>
          </a:prstGeom>
          <a:ln w="38100">
            <a:solidFill>
              <a:srgbClr val="0491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652FE58-9C03-4E33-A1E6-6174E60FA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3151" y="381539"/>
            <a:ext cx="326849" cy="3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2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582</Words>
  <Application>Microsoft Office PowerPoint</Application>
  <PresentationFormat>와이드스크린</PresentationFormat>
  <Paragraphs>239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맑은 고딕</vt:lpstr>
      <vt:lpstr>Arial</vt:lpstr>
      <vt:lpstr>Noto Sans</vt:lpstr>
      <vt:lpstr>Noto Sans SemBd</vt:lpstr>
      <vt:lpstr>나눔스퀘어</vt:lpstr>
      <vt:lpstr>바른돋움 1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주석천</dc:creator>
  <cp:lastModifiedBy>이 새봄</cp:lastModifiedBy>
  <cp:revision>76</cp:revision>
  <dcterms:created xsi:type="dcterms:W3CDTF">2019-05-21T02:53:53Z</dcterms:created>
  <dcterms:modified xsi:type="dcterms:W3CDTF">2019-05-22T14:40:13Z</dcterms:modified>
</cp:coreProperties>
</file>